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1"/>
  </p:notesMasterIdLst>
  <p:sldIdLst>
    <p:sldId id="256" r:id="rId2"/>
    <p:sldId id="305" r:id="rId3"/>
    <p:sldId id="308" r:id="rId4"/>
    <p:sldId id="309" r:id="rId5"/>
    <p:sldId id="476" r:id="rId6"/>
    <p:sldId id="475" r:id="rId7"/>
    <p:sldId id="311" r:id="rId8"/>
    <p:sldId id="477" r:id="rId9"/>
    <p:sldId id="257" r:id="rId10"/>
    <p:sldId id="258" r:id="rId11"/>
    <p:sldId id="268" r:id="rId12"/>
    <p:sldId id="259" r:id="rId13"/>
    <p:sldId id="478" r:id="rId14"/>
    <p:sldId id="479" r:id="rId15"/>
    <p:sldId id="480" r:id="rId16"/>
    <p:sldId id="282" r:id="rId17"/>
    <p:sldId id="481" r:id="rId18"/>
    <p:sldId id="482" r:id="rId19"/>
    <p:sldId id="483" r:id="rId20"/>
    <p:sldId id="304" r:id="rId21"/>
    <p:sldId id="484" r:id="rId22"/>
    <p:sldId id="485" r:id="rId23"/>
    <p:sldId id="486" r:id="rId24"/>
    <p:sldId id="487" r:id="rId25"/>
    <p:sldId id="264" r:id="rId26"/>
    <p:sldId id="265" r:id="rId27"/>
    <p:sldId id="267" r:id="rId28"/>
    <p:sldId id="260" r:id="rId29"/>
    <p:sldId id="269" r:id="rId30"/>
    <p:sldId id="271" r:id="rId31"/>
    <p:sldId id="488" r:id="rId32"/>
    <p:sldId id="273" r:id="rId33"/>
    <p:sldId id="292" r:id="rId34"/>
    <p:sldId id="261" r:id="rId35"/>
    <p:sldId id="279" r:id="rId36"/>
    <p:sldId id="280" r:id="rId37"/>
    <p:sldId id="274" r:id="rId38"/>
    <p:sldId id="272" r:id="rId39"/>
    <p:sldId id="275" r:id="rId40"/>
    <p:sldId id="276" r:id="rId41"/>
    <p:sldId id="278" r:id="rId42"/>
    <p:sldId id="277" r:id="rId43"/>
    <p:sldId id="285" r:id="rId44"/>
    <p:sldId id="490" r:id="rId45"/>
    <p:sldId id="283" r:id="rId46"/>
    <p:sldId id="284" r:id="rId47"/>
    <p:sldId id="294" r:id="rId48"/>
    <p:sldId id="491" r:id="rId49"/>
    <p:sldId id="295" r:id="rId50"/>
    <p:sldId id="303" r:id="rId51"/>
    <p:sldId id="293" r:id="rId52"/>
    <p:sldId id="297" r:id="rId53"/>
    <p:sldId id="299" r:id="rId54"/>
    <p:sldId id="300" r:id="rId55"/>
    <p:sldId id="301" r:id="rId56"/>
    <p:sldId id="302" r:id="rId57"/>
    <p:sldId id="298" r:id="rId58"/>
    <p:sldId id="489" r:id="rId59"/>
    <p:sldId id="281" r:id="rId6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01" d="100"/>
          <a:sy n="101" d="100"/>
        </p:scale>
        <p:origin x="906" y="102"/>
      </p:cViewPr>
      <p:guideLst>
        <p:guide orient="horz" pos="2160"/>
        <p:guide pos="2880"/>
      </p:guideLst>
    </p:cSldViewPr>
  </p:slideViewPr>
  <p:notesTextViewPr>
    <p:cViewPr>
      <p:scale>
        <a:sx n="100" d="100"/>
        <a:sy n="100" d="100"/>
      </p:scale>
      <p:origin x="0" y="0"/>
    </p:cViewPr>
  </p:notesTextViewPr>
  <p:notesViewPr>
    <p:cSldViewPr snapToGrid="0" snapToObjects="1">
      <p:cViewPr varScale="1">
        <p:scale>
          <a:sx n="84" d="100"/>
          <a:sy n="84" d="100"/>
        </p:scale>
        <p:origin x="3822"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41.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563315-E76D-40BF-BD23-A89F06BBE8EA}" type="datetimeFigureOut">
              <a:rPr lang="en-GB" smtClean="0"/>
              <a:t>03/12/2022</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8AEA52-140F-4894-8895-2200C9B41581}" type="slidenum">
              <a:rPr lang="en-GB" smtClean="0"/>
              <a:t>‹#›</a:t>
            </a:fld>
            <a:endParaRPr lang="en-GB"/>
          </a:p>
        </p:txBody>
      </p:sp>
    </p:spTree>
    <p:extLst>
      <p:ext uri="{BB962C8B-B14F-4D97-AF65-F5344CB8AC3E}">
        <p14:creationId xmlns:p14="http://schemas.microsoft.com/office/powerpoint/2010/main" val="3202124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wikiwand.com/en/Distributed_database"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s://www.wikiwand.com/en/Semantic_data_model" TargetMode="External"/><Relationship Id="rId4" Type="http://schemas.openxmlformats.org/officeDocument/2006/relationships/hyperlink" Target="https://www.wikiwand.com/en/Object-oriented_databas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000000"/>
                </a:solidFill>
                <a:effectLst/>
                <a:latin typeface="Lora" pitchFamily="2" charset="0"/>
              </a:rPr>
              <a:t>Typically the instance data of semantic data models explicitly include the kinds of relationships between the various data elements, such as &lt;is located in&gt;. To interpret the meaning of the facts from the instances, it is required that the meaning of the kinds of relations (relation types) be known. Therefore, semantic data models typically standardize such relation types. This means that the second kind of semantic data models enables that the instances express facts that include their own meanings. The second kind of semantic data models are usually meant to create semantic databases. The ability to include meaning in semantic databases facilitates building </a:t>
            </a:r>
            <a:r>
              <a:rPr lang="en-GB" b="0" i="0" u="none" strike="noStrike" dirty="0">
                <a:solidFill>
                  <a:srgbClr val="1559B5"/>
                </a:solidFill>
                <a:effectLst/>
                <a:latin typeface="Lora" pitchFamily="2" charset="0"/>
                <a:hlinkClick r:id="rId3"/>
              </a:rPr>
              <a:t>distributed databases</a:t>
            </a:r>
            <a:r>
              <a:rPr lang="en-GB" b="0" i="0" dirty="0">
                <a:solidFill>
                  <a:srgbClr val="000000"/>
                </a:solidFill>
                <a:effectLst/>
                <a:latin typeface="Lora" pitchFamily="2" charset="0"/>
              </a:rPr>
              <a:t> that enable applications to interpret the meaning from the content. This implies that semantic databases can be integrated when they use the same (standard) relation types. This also implies that in general they have a wider applicability than relational or </a:t>
            </a:r>
            <a:r>
              <a:rPr lang="en-GB" b="0" i="0" u="none" strike="noStrike" dirty="0">
                <a:solidFill>
                  <a:srgbClr val="1559B5"/>
                </a:solidFill>
                <a:effectLst/>
                <a:latin typeface="Lora" pitchFamily="2" charset="0"/>
                <a:hlinkClick r:id="rId4"/>
              </a:rPr>
              <a:t>object-oriented databases</a:t>
            </a:r>
            <a:r>
              <a:rPr lang="en-GB" b="0" i="0" dirty="0">
                <a:solidFill>
                  <a:srgbClr val="000000"/>
                </a:solidFill>
                <a:effectLst/>
                <a:latin typeface="Lora" pitchFamily="2" charset="0"/>
              </a:rPr>
              <a:t>.</a:t>
            </a:r>
          </a:p>
          <a:p>
            <a:endParaRPr lang="en-GB" dirty="0">
              <a:solidFill>
                <a:srgbClr val="000000"/>
              </a:solidFill>
              <a:latin typeface="Lora" pitchFamily="2" charset="0"/>
            </a:endParaRPr>
          </a:p>
          <a:p>
            <a:r>
              <a:rPr lang="en-GB" dirty="0">
                <a:hlinkClick r:id="rId5"/>
              </a:rPr>
              <a:t>https://www.wikiwand.com/en/Semantic_data_model</a:t>
            </a:r>
            <a:endParaRPr lang="en-GB" dirty="0">
              <a:solidFill>
                <a:srgbClr val="000000"/>
              </a:solidFill>
              <a:latin typeface="Lora" pitchFamily="2" charset="0"/>
            </a:endParaRPr>
          </a:p>
          <a:p>
            <a:endParaRPr lang="en-GB" dirty="0"/>
          </a:p>
        </p:txBody>
      </p:sp>
      <p:sp>
        <p:nvSpPr>
          <p:cNvPr id="4" name="Slide Number Placeholder 3"/>
          <p:cNvSpPr>
            <a:spLocks noGrp="1"/>
          </p:cNvSpPr>
          <p:nvPr>
            <p:ph type="sldNum" sz="quarter" idx="5"/>
          </p:nvPr>
        </p:nvSpPr>
        <p:spPr/>
        <p:txBody>
          <a:bodyPr/>
          <a:lstStyle/>
          <a:p>
            <a:fld id="{2B8AEA52-140F-4894-8895-2200C9B41581}" type="slidenum">
              <a:rPr lang="en-GB" smtClean="0"/>
              <a:t>9</a:t>
            </a:fld>
            <a:endParaRPr lang="en-GB"/>
          </a:p>
        </p:txBody>
      </p:sp>
    </p:spTree>
    <p:extLst>
      <p:ext uri="{BB962C8B-B14F-4D97-AF65-F5344CB8AC3E}">
        <p14:creationId xmlns:p14="http://schemas.microsoft.com/office/powerpoint/2010/main" val="28287860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r>
              <a:rPr lang="en-US"/>
              <a:t>Semantic modelling and Semantic web</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B41E9B-EDEB-B74F-9922-4816285B8426}" type="slidenum">
              <a:rPr lang="en-US" smtClean="0"/>
              <a:t>‹#›</a:t>
            </a:fld>
            <a:endParaRPr lang="en-US"/>
          </a:p>
        </p:txBody>
      </p:sp>
      <p:pic>
        <p:nvPicPr>
          <p:cNvPr id="7" name="Picture 6">
            <a:extLst>
              <a:ext uri="{FF2B5EF4-FFF2-40B4-BE49-F238E27FC236}">
                <a16:creationId xmlns:a16="http://schemas.microsoft.com/office/drawing/2014/main" id="{63407F89-DFA0-B026-FF4A-429BFD242E45}"/>
              </a:ext>
            </a:extLst>
          </p:cNvPr>
          <p:cNvPicPr>
            <a:picLocks noChangeAspect="1"/>
          </p:cNvPicPr>
          <p:nvPr userDrawn="1"/>
        </p:nvPicPr>
        <p:blipFill>
          <a:blip r:embed="rId2"/>
          <a:stretch>
            <a:fillRect/>
          </a:stretch>
        </p:blipFill>
        <p:spPr>
          <a:xfrm>
            <a:off x="0" y="36133"/>
            <a:ext cx="1444877" cy="1432684"/>
          </a:xfrm>
          <a:prstGeom prst="rect">
            <a:avLst/>
          </a:prstGeom>
        </p:spPr>
      </p:pic>
    </p:spTree>
    <p:extLst>
      <p:ext uri="{BB962C8B-B14F-4D97-AF65-F5344CB8AC3E}">
        <p14:creationId xmlns:p14="http://schemas.microsoft.com/office/powerpoint/2010/main" val="3167725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72860" y="183358"/>
            <a:ext cx="8229600" cy="1143000"/>
          </a:xfrm>
        </p:spPr>
        <p:txBody>
          <a:bodyPr/>
          <a:lstStyle>
            <a:lvl1pPr algn="r">
              <a:defRPr/>
            </a:lvl1pPr>
          </a:lstStyle>
          <a:p>
            <a:r>
              <a:rPr lang="en-GB" dirty="0"/>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457199" y="6356350"/>
            <a:ext cx="2605177" cy="365125"/>
          </a:xfrm>
        </p:spPr>
        <p:txBody>
          <a:bodyPr/>
          <a:lstStyle>
            <a:lvl1pPr>
              <a:defRPr>
                <a:solidFill>
                  <a:schemeClr val="tx2">
                    <a:lumMod val="50000"/>
                  </a:schemeClr>
                </a:solidFill>
              </a:defRPr>
            </a:lvl1pPr>
          </a:lstStyle>
          <a:p>
            <a:r>
              <a:rPr lang="en-US" dirty="0"/>
              <a:t>Semantic modelling and Semantic web</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195094" y="6356350"/>
            <a:ext cx="491706" cy="365125"/>
          </a:xfrm>
        </p:spPr>
        <p:txBody>
          <a:bodyPr/>
          <a:lstStyle>
            <a:lvl1pPr>
              <a:defRPr>
                <a:solidFill>
                  <a:schemeClr val="tx2">
                    <a:lumMod val="50000"/>
                  </a:schemeClr>
                </a:solidFill>
              </a:defRPr>
            </a:lvl1pPr>
          </a:lstStyle>
          <a:p>
            <a:fld id="{DBB41E9B-EDEB-B74F-9922-4816285B8426}" type="slidenum">
              <a:rPr lang="en-US" smtClean="0"/>
              <a:pPr/>
              <a:t>‹#›</a:t>
            </a:fld>
            <a:endParaRPr lang="en-US" dirty="0"/>
          </a:p>
        </p:txBody>
      </p:sp>
      <p:pic>
        <p:nvPicPr>
          <p:cNvPr id="7" name="Picture 6">
            <a:extLst>
              <a:ext uri="{FF2B5EF4-FFF2-40B4-BE49-F238E27FC236}">
                <a16:creationId xmlns:a16="http://schemas.microsoft.com/office/drawing/2014/main" id="{A0A283E9-F068-0B1B-969E-A85768BD603C}"/>
              </a:ext>
            </a:extLst>
          </p:cNvPr>
          <p:cNvPicPr>
            <a:picLocks noChangeAspect="1"/>
          </p:cNvPicPr>
          <p:nvPr userDrawn="1"/>
        </p:nvPicPr>
        <p:blipFill>
          <a:blip r:embed="rId2"/>
          <a:stretch>
            <a:fillRect/>
          </a:stretch>
        </p:blipFill>
        <p:spPr>
          <a:xfrm>
            <a:off x="0" y="92076"/>
            <a:ext cx="1220771" cy="1210469"/>
          </a:xfrm>
          <a:prstGeom prst="rect">
            <a:avLst/>
          </a:prstGeom>
        </p:spPr>
      </p:pic>
      <p:cxnSp>
        <p:nvCxnSpPr>
          <p:cNvPr id="9" name="Straight Connector 8">
            <a:extLst>
              <a:ext uri="{FF2B5EF4-FFF2-40B4-BE49-F238E27FC236}">
                <a16:creationId xmlns:a16="http://schemas.microsoft.com/office/drawing/2014/main" id="{45E85F58-52A1-1564-9212-1E925ED11FA1}"/>
              </a:ext>
            </a:extLst>
          </p:cNvPr>
          <p:cNvCxnSpPr>
            <a:cxnSpLocks/>
          </p:cNvCxnSpPr>
          <p:nvPr userDrawn="1"/>
        </p:nvCxnSpPr>
        <p:spPr>
          <a:xfrm>
            <a:off x="1220771" y="1302545"/>
            <a:ext cx="7923229" cy="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96721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US"/>
              <a:t>Semantic modelling and Semantic web</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B41E9B-EDEB-B74F-9922-4816285B8426}" type="slidenum">
              <a:rPr lang="en-US" smtClean="0"/>
              <a:t>‹#›</a:t>
            </a:fld>
            <a:endParaRPr lang="en-US"/>
          </a:p>
        </p:txBody>
      </p:sp>
      <p:pic>
        <p:nvPicPr>
          <p:cNvPr id="7" name="Picture 6">
            <a:extLst>
              <a:ext uri="{FF2B5EF4-FFF2-40B4-BE49-F238E27FC236}">
                <a16:creationId xmlns:a16="http://schemas.microsoft.com/office/drawing/2014/main" id="{9EB59D38-3A29-9F3D-56FE-B39581862F10}"/>
              </a:ext>
            </a:extLst>
          </p:cNvPr>
          <p:cNvPicPr>
            <a:picLocks noChangeAspect="1"/>
          </p:cNvPicPr>
          <p:nvPr userDrawn="1"/>
        </p:nvPicPr>
        <p:blipFill>
          <a:blip r:embed="rId2"/>
          <a:stretch>
            <a:fillRect/>
          </a:stretch>
        </p:blipFill>
        <p:spPr>
          <a:xfrm>
            <a:off x="0" y="0"/>
            <a:ext cx="1219306" cy="1213209"/>
          </a:xfrm>
          <a:prstGeom prst="rect">
            <a:avLst/>
          </a:prstGeom>
        </p:spPr>
      </p:pic>
    </p:spTree>
    <p:extLst>
      <p:ext uri="{BB962C8B-B14F-4D97-AF65-F5344CB8AC3E}">
        <p14:creationId xmlns:p14="http://schemas.microsoft.com/office/powerpoint/2010/main" val="1814185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33245" y="100525"/>
            <a:ext cx="8229600" cy="1143000"/>
          </a:xfrm>
        </p:spPr>
        <p:txBody>
          <a:bodyPr/>
          <a:lstStyle>
            <a:lvl1pPr algn="r">
              <a:defRPr/>
            </a:lvl1pPr>
          </a:lstStyle>
          <a:p>
            <a:r>
              <a:rPr lang="en-GB" dirty="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Date Placeholder 4"/>
          <p:cNvSpPr>
            <a:spLocks noGrp="1"/>
          </p:cNvSpPr>
          <p:nvPr>
            <p:ph type="dt" sz="half" idx="10"/>
          </p:nvPr>
        </p:nvSpPr>
        <p:spPr/>
        <p:txBody>
          <a:bodyPr/>
          <a:lstStyle/>
          <a:p>
            <a:r>
              <a:rPr lang="en-US"/>
              <a:t>Semantic modelling and Semantic web</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B41E9B-EDEB-B74F-9922-4816285B8426}" type="slidenum">
              <a:rPr lang="en-US" smtClean="0"/>
              <a:t>‹#›</a:t>
            </a:fld>
            <a:endParaRPr lang="en-US"/>
          </a:p>
        </p:txBody>
      </p:sp>
      <p:pic>
        <p:nvPicPr>
          <p:cNvPr id="8" name="Picture 7">
            <a:extLst>
              <a:ext uri="{FF2B5EF4-FFF2-40B4-BE49-F238E27FC236}">
                <a16:creationId xmlns:a16="http://schemas.microsoft.com/office/drawing/2014/main" id="{5B0EFC87-FFDE-1D84-4009-A27EFD2B19A0}"/>
              </a:ext>
            </a:extLst>
          </p:cNvPr>
          <p:cNvPicPr>
            <a:picLocks noChangeAspect="1"/>
          </p:cNvPicPr>
          <p:nvPr userDrawn="1"/>
        </p:nvPicPr>
        <p:blipFill>
          <a:blip r:embed="rId2"/>
          <a:stretch>
            <a:fillRect/>
          </a:stretch>
        </p:blipFill>
        <p:spPr>
          <a:xfrm>
            <a:off x="15815" y="0"/>
            <a:ext cx="1219306" cy="1213209"/>
          </a:xfrm>
          <a:prstGeom prst="rect">
            <a:avLst/>
          </a:prstGeom>
        </p:spPr>
      </p:pic>
      <p:pic>
        <p:nvPicPr>
          <p:cNvPr id="9" name="Picture 8">
            <a:extLst>
              <a:ext uri="{FF2B5EF4-FFF2-40B4-BE49-F238E27FC236}">
                <a16:creationId xmlns:a16="http://schemas.microsoft.com/office/drawing/2014/main" id="{F052412E-B77B-868E-2E13-FA2720DE566F}"/>
              </a:ext>
            </a:extLst>
          </p:cNvPr>
          <p:cNvPicPr>
            <a:picLocks noChangeAspect="1"/>
          </p:cNvPicPr>
          <p:nvPr userDrawn="1"/>
        </p:nvPicPr>
        <p:blipFill>
          <a:blip r:embed="rId3"/>
          <a:stretch>
            <a:fillRect/>
          </a:stretch>
        </p:blipFill>
        <p:spPr>
          <a:xfrm>
            <a:off x="1235121" y="1233124"/>
            <a:ext cx="8029128" cy="121931"/>
          </a:xfrm>
          <a:prstGeom prst="rect">
            <a:avLst/>
          </a:prstGeom>
        </p:spPr>
      </p:pic>
    </p:spTree>
    <p:extLst>
      <p:ext uri="{BB962C8B-B14F-4D97-AF65-F5344CB8AC3E}">
        <p14:creationId xmlns:p14="http://schemas.microsoft.com/office/powerpoint/2010/main" val="1465987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785667" y="136525"/>
            <a:ext cx="7211683" cy="1045294"/>
          </a:xfrm>
        </p:spPr>
        <p:txBody>
          <a:bodyPr/>
          <a:lstStyle>
            <a:lvl1pPr algn="r">
              <a:defRPr/>
            </a:lvl1pPr>
          </a:lstStyle>
          <a:p>
            <a:r>
              <a:rPr lang="en-GB" dirty="0"/>
              <a:t>Click to edit Master title style</a:t>
            </a:r>
            <a:endParaRPr lang="en-US" dirty="0"/>
          </a:p>
        </p:txBody>
      </p:sp>
      <p:sp>
        <p:nvSpPr>
          <p:cNvPr id="3" name="Date Placeholder 2"/>
          <p:cNvSpPr>
            <a:spLocks noGrp="1"/>
          </p:cNvSpPr>
          <p:nvPr>
            <p:ph type="dt" sz="half" idx="10"/>
          </p:nvPr>
        </p:nvSpPr>
        <p:spPr/>
        <p:txBody>
          <a:bodyPr/>
          <a:lstStyle/>
          <a:p>
            <a:r>
              <a:rPr lang="en-US"/>
              <a:t>Semantic modelling and Semantic web</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B41E9B-EDEB-B74F-9922-4816285B8426}" type="slidenum">
              <a:rPr lang="en-US" smtClean="0"/>
              <a:t>‹#›</a:t>
            </a:fld>
            <a:endParaRPr lang="en-US"/>
          </a:p>
        </p:txBody>
      </p:sp>
      <p:pic>
        <p:nvPicPr>
          <p:cNvPr id="7" name="Picture 6">
            <a:extLst>
              <a:ext uri="{FF2B5EF4-FFF2-40B4-BE49-F238E27FC236}">
                <a16:creationId xmlns:a16="http://schemas.microsoft.com/office/drawing/2014/main" id="{B0550334-55C9-98F8-24D2-D82979118E46}"/>
              </a:ext>
            </a:extLst>
          </p:cNvPr>
          <p:cNvPicPr>
            <a:picLocks noChangeAspect="1"/>
          </p:cNvPicPr>
          <p:nvPr userDrawn="1"/>
        </p:nvPicPr>
        <p:blipFill>
          <a:blip r:embed="rId2"/>
          <a:stretch>
            <a:fillRect/>
          </a:stretch>
        </p:blipFill>
        <p:spPr>
          <a:xfrm>
            <a:off x="0" y="0"/>
            <a:ext cx="9144000" cy="1338146"/>
          </a:xfrm>
          <a:prstGeom prst="rect">
            <a:avLst/>
          </a:prstGeom>
        </p:spPr>
      </p:pic>
    </p:spTree>
    <p:extLst>
      <p:ext uri="{BB962C8B-B14F-4D97-AF65-F5344CB8AC3E}">
        <p14:creationId xmlns:p14="http://schemas.microsoft.com/office/powerpoint/2010/main" val="22859298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Semantic modelling and Semantic web</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B41E9B-EDEB-B74F-9922-4816285B8426}" type="slidenum">
              <a:rPr lang="en-US" smtClean="0"/>
              <a:t>‹#›</a:t>
            </a:fld>
            <a:endParaRPr lang="en-US"/>
          </a:p>
        </p:txBody>
      </p:sp>
      <p:pic>
        <p:nvPicPr>
          <p:cNvPr id="5" name="Picture 4">
            <a:extLst>
              <a:ext uri="{FF2B5EF4-FFF2-40B4-BE49-F238E27FC236}">
                <a16:creationId xmlns:a16="http://schemas.microsoft.com/office/drawing/2014/main" id="{42E13341-38B2-B736-7D18-9627625B0EAC}"/>
              </a:ext>
            </a:extLst>
          </p:cNvPr>
          <p:cNvPicPr>
            <a:picLocks noChangeAspect="1"/>
          </p:cNvPicPr>
          <p:nvPr userDrawn="1"/>
        </p:nvPicPr>
        <p:blipFill>
          <a:blip r:embed="rId2"/>
          <a:stretch>
            <a:fillRect/>
          </a:stretch>
        </p:blipFill>
        <p:spPr>
          <a:xfrm>
            <a:off x="0" y="15230"/>
            <a:ext cx="9144000" cy="1338146"/>
          </a:xfrm>
          <a:prstGeom prst="rect">
            <a:avLst/>
          </a:prstGeom>
        </p:spPr>
      </p:pic>
    </p:spTree>
    <p:extLst>
      <p:ext uri="{BB962C8B-B14F-4D97-AF65-F5344CB8AC3E}">
        <p14:creationId xmlns:p14="http://schemas.microsoft.com/office/powerpoint/2010/main" val="2822672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865312" y="1350560"/>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r>
              <a:rPr lang="en-US"/>
              <a:t>Semantic modelling and Semantic web</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B41E9B-EDEB-B74F-9922-4816285B8426}" type="slidenum">
              <a:rPr lang="en-US" smtClean="0"/>
              <a:t>‹#›</a:t>
            </a:fld>
            <a:endParaRPr lang="en-US"/>
          </a:p>
        </p:txBody>
      </p:sp>
      <p:pic>
        <p:nvPicPr>
          <p:cNvPr id="9" name="Picture 8">
            <a:extLst>
              <a:ext uri="{FF2B5EF4-FFF2-40B4-BE49-F238E27FC236}">
                <a16:creationId xmlns:a16="http://schemas.microsoft.com/office/drawing/2014/main" id="{CC82BDF5-B94A-60DD-E0FC-6988C413CBEB}"/>
              </a:ext>
            </a:extLst>
          </p:cNvPr>
          <p:cNvPicPr>
            <a:picLocks noChangeAspect="1"/>
          </p:cNvPicPr>
          <p:nvPr userDrawn="1"/>
        </p:nvPicPr>
        <p:blipFill>
          <a:blip r:embed="rId2"/>
          <a:stretch>
            <a:fillRect/>
          </a:stretch>
        </p:blipFill>
        <p:spPr>
          <a:xfrm>
            <a:off x="140029" y="0"/>
            <a:ext cx="1219306" cy="1213209"/>
          </a:xfrm>
          <a:prstGeom prst="rect">
            <a:avLst/>
          </a:prstGeom>
        </p:spPr>
      </p:pic>
    </p:spTree>
    <p:extLst>
      <p:ext uri="{BB962C8B-B14F-4D97-AF65-F5344CB8AC3E}">
        <p14:creationId xmlns:p14="http://schemas.microsoft.com/office/powerpoint/2010/main" val="703071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Semantic modelling and Semantic web</a:t>
            </a:r>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B41E9B-EDEB-B74F-9922-4816285B8426}" type="slidenum">
              <a:rPr lang="en-US" smtClean="0"/>
              <a:t>‹#›</a:t>
            </a:fld>
            <a:endParaRPr lang="en-US"/>
          </a:p>
        </p:txBody>
      </p:sp>
    </p:spTree>
    <p:extLst>
      <p:ext uri="{BB962C8B-B14F-4D97-AF65-F5344CB8AC3E}">
        <p14:creationId xmlns:p14="http://schemas.microsoft.com/office/powerpoint/2010/main" val="5111668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7" r:id="rId7"/>
  </p:sldLayoutIdLst>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hyperlink" Target="https://www.youtube.com/watch?v=V6BR9DrmUQA"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g"/><Relationship Id="rId1" Type="http://schemas.openxmlformats.org/officeDocument/2006/relationships/slideLayout" Target="../slideLayouts/slideLayout2.xml"/><Relationship Id="rId4" Type="http://schemas.openxmlformats.org/officeDocument/2006/relationships/hyperlink" Target="https://www.youtube.com/watch?v=OM6XIICm_qo"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wikiwand.com/en/Uniform_Resource_Locator" TargetMode="External"/><Relationship Id="rId2" Type="http://schemas.openxmlformats.org/officeDocument/2006/relationships/hyperlink" Target="https://www.wikiwand.com/en/Intranet"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opte.org/"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hyperlink" Target="http://www.cs.man.ac.uk/~stevensr/onto/node17.html#cyc" TargetMode="External"/><Relationship Id="rId2" Type="http://schemas.openxmlformats.org/officeDocument/2006/relationships/hyperlink" Target="http://www.cs.man.ac.uk/~stevensr/onto/node17.html#dict_phil" TargetMode="External"/><Relationship Id="rId1" Type="http://schemas.openxmlformats.org/officeDocument/2006/relationships/slideLayout" Target="../slideLayouts/slideLayout2.xml"/><Relationship Id="rId5" Type="http://schemas.openxmlformats.org/officeDocument/2006/relationships/hyperlink" Target="http://www.cs.man.ac.uk/~stevensr/onto/node17.html#gruber93" TargetMode="External"/><Relationship Id="rId4" Type="http://schemas.openxmlformats.org/officeDocument/2006/relationships/hyperlink" Target="http://www.cs.man.ac.uk/~stevensr/onto/node17.html#Uschold98"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28700" y="2652783"/>
            <a:ext cx="7308274" cy="2915516"/>
          </a:xfrm>
        </p:spPr>
        <p:txBody>
          <a:bodyPr>
            <a:normAutofit/>
          </a:bodyPr>
          <a:lstStyle/>
          <a:p>
            <a:r>
              <a:rPr lang="en-US" sz="3600" b="1" dirty="0">
                <a:solidFill>
                  <a:schemeClr val="tx2">
                    <a:lumMod val="50000"/>
                  </a:schemeClr>
                </a:solidFill>
              </a:rPr>
              <a:t>Semantic Data Modeling and Semantic web</a:t>
            </a:r>
            <a:br>
              <a:rPr lang="en-US" sz="3600" b="1" dirty="0">
                <a:solidFill>
                  <a:schemeClr val="tx2">
                    <a:lumMod val="50000"/>
                  </a:schemeClr>
                </a:solidFill>
              </a:rPr>
            </a:br>
            <a:br>
              <a:rPr lang="en-US" sz="3600" b="1" dirty="0">
                <a:solidFill>
                  <a:schemeClr val="tx2">
                    <a:lumMod val="50000"/>
                  </a:schemeClr>
                </a:solidFill>
              </a:rPr>
            </a:br>
            <a:r>
              <a:rPr lang="en-US" sz="3600" b="1" dirty="0">
                <a:solidFill>
                  <a:schemeClr val="tx2">
                    <a:lumMod val="50000"/>
                  </a:schemeClr>
                </a:solidFill>
              </a:rPr>
              <a:t>Gangmin Li</a:t>
            </a:r>
            <a:endParaRPr lang="en-US" sz="3600" dirty="0"/>
          </a:p>
        </p:txBody>
      </p:sp>
      <p:sp>
        <p:nvSpPr>
          <p:cNvPr id="3" name="Subtitle 2"/>
          <p:cNvSpPr>
            <a:spLocks noGrp="1"/>
          </p:cNvSpPr>
          <p:nvPr>
            <p:ph type="subTitle" idx="1"/>
          </p:nvPr>
        </p:nvSpPr>
        <p:spPr>
          <a:xfrm>
            <a:off x="1482437" y="5812705"/>
            <a:ext cx="6400800" cy="519545"/>
          </a:xfrm>
        </p:spPr>
        <p:txBody>
          <a:bodyPr>
            <a:normAutofit/>
          </a:bodyPr>
          <a:lstStyle/>
          <a:p>
            <a:r>
              <a:rPr lang="en-US" sz="2400" dirty="0"/>
              <a:t>Thanks: Dr Hong Qing Yu</a:t>
            </a:r>
          </a:p>
        </p:txBody>
      </p:sp>
      <p:sp>
        <p:nvSpPr>
          <p:cNvPr id="7" name="Title 1">
            <a:extLst>
              <a:ext uri="{FF2B5EF4-FFF2-40B4-BE49-F238E27FC236}">
                <a16:creationId xmlns:a16="http://schemas.microsoft.com/office/drawing/2014/main" id="{A9D12A03-C93E-E64E-5502-6595046894CB}"/>
              </a:ext>
            </a:extLst>
          </p:cNvPr>
          <p:cNvSpPr txBox="1">
            <a:spLocks/>
          </p:cNvSpPr>
          <p:nvPr/>
        </p:nvSpPr>
        <p:spPr>
          <a:xfrm>
            <a:off x="898237" y="1045295"/>
            <a:ext cx="7772400" cy="1470025"/>
          </a:xfrm>
          <a:prstGeom prst="rect">
            <a:avLst/>
          </a:prstGeom>
        </p:spPr>
        <p:txBody>
          <a:bodyPr vert="horz" lIns="91440" tIns="45720" rIns="91440" bIns="45720" rtlCol="0" anchor="ctr">
            <a:normAutofit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b="1" dirty="0">
                <a:latin typeface="Cambria (Headings)"/>
              </a:rPr>
              <a:t>Data Modelling, Management &amp; Governance</a:t>
            </a:r>
            <a:br>
              <a:rPr lang="en-US" sz="3200" b="1" dirty="0">
                <a:latin typeface="Cambria (Headings)"/>
              </a:rPr>
            </a:br>
            <a:r>
              <a:rPr lang="en-US" sz="3200" b="1" dirty="0">
                <a:latin typeface="Cambria (Headings)"/>
              </a:rPr>
              <a:t>CIS108-6</a:t>
            </a:r>
          </a:p>
        </p:txBody>
      </p:sp>
      <p:sp>
        <p:nvSpPr>
          <p:cNvPr id="8" name="Date Placeholder 7">
            <a:extLst>
              <a:ext uri="{FF2B5EF4-FFF2-40B4-BE49-F238E27FC236}">
                <a16:creationId xmlns:a16="http://schemas.microsoft.com/office/drawing/2014/main" id="{1FD444F7-1E2B-1D6B-9233-64DBA3B39657}"/>
              </a:ext>
            </a:extLst>
          </p:cNvPr>
          <p:cNvSpPr>
            <a:spLocks noGrp="1"/>
          </p:cNvSpPr>
          <p:nvPr>
            <p:ph type="dt" sz="half" idx="10"/>
          </p:nvPr>
        </p:nvSpPr>
        <p:spPr/>
        <p:txBody>
          <a:bodyPr/>
          <a:lstStyle/>
          <a:p>
            <a:r>
              <a:rPr lang="en-US"/>
              <a:t>Semantic modelling and Semantic web</a:t>
            </a:r>
          </a:p>
        </p:txBody>
      </p:sp>
      <p:sp>
        <p:nvSpPr>
          <p:cNvPr id="9" name="Slide Number Placeholder 8">
            <a:extLst>
              <a:ext uri="{FF2B5EF4-FFF2-40B4-BE49-F238E27FC236}">
                <a16:creationId xmlns:a16="http://schemas.microsoft.com/office/drawing/2014/main" id="{E81F917B-E9E1-39BE-765F-427606B7A4A7}"/>
              </a:ext>
            </a:extLst>
          </p:cNvPr>
          <p:cNvSpPr>
            <a:spLocks noGrp="1"/>
          </p:cNvSpPr>
          <p:nvPr>
            <p:ph type="sldNum" sz="quarter" idx="12"/>
          </p:nvPr>
        </p:nvSpPr>
        <p:spPr/>
        <p:txBody>
          <a:bodyPr/>
          <a:lstStyle/>
          <a:p>
            <a:fld id="{DBB41E9B-EDEB-B74F-9922-4816285B8426}" type="slidenum">
              <a:rPr lang="en-US" smtClean="0"/>
              <a:t>1</a:t>
            </a:fld>
            <a:endParaRPr lang="en-US"/>
          </a:p>
        </p:txBody>
      </p:sp>
    </p:spTree>
    <p:extLst>
      <p:ext uri="{BB962C8B-B14F-4D97-AF65-F5344CB8AC3E}">
        <p14:creationId xmlns:p14="http://schemas.microsoft.com/office/powerpoint/2010/main" val="20697738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normAutofit/>
          </a:bodyPr>
          <a:lstStyle/>
          <a:p>
            <a:r>
              <a:rPr lang="en-US" dirty="0">
                <a:solidFill>
                  <a:srgbClr val="FF0000"/>
                </a:solidFill>
              </a:rPr>
              <a:t>Introduction</a:t>
            </a:r>
            <a:r>
              <a:rPr lang="en-US" dirty="0"/>
              <a:t> of Semantic Web/Linked Data based </a:t>
            </a:r>
            <a:r>
              <a:rPr lang="en-US" dirty="0">
                <a:solidFill>
                  <a:srgbClr val="FF0000"/>
                </a:solidFill>
              </a:rPr>
              <a:t>semantic data modeling</a:t>
            </a:r>
          </a:p>
          <a:p>
            <a:pPr lvl="1"/>
            <a:r>
              <a:rPr lang="en-US" dirty="0"/>
              <a:t>Basic concepts</a:t>
            </a:r>
          </a:p>
          <a:p>
            <a:pPr lvl="1"/>
            <a:r>
              <a:rPr lang="en-US" dirty="0">
                <a:solidFill>
                  <a:srgbClr val="C00000"/>
                </a:solidFill>
              </a:rPr>
              <a:t>Graph database</a:t>
            </a:r>
          </a:p>
          <a:p>
            <a:pPr lvl="1"/>
            <a:r>
              <a:rPr lang="en-US" dirty="0"/>
              <a:t>RDF</a:t>
            </a:r>
          </a:p>
          <a:p>
            <a:r>
              <a:rPr lang="en-US" dirty="0"/>
              <a:t>Semantic Ontological Modeling</a:t>
            </a:r>
          </a:p>
          <a:p>
            <a:pPr lvl="1"/>
            <a:r>
              <a:rPr lang="en-US" dirty="0"/>
              <a:t>Ontology</a:t>
            </a:r>
          </a:p>
          <a:p>
            <a:pPr lvl="1"/>
            <a:r>
              <a:rPr lang="en-US" dirty="0"/>
              <a:t>Create Ontology</a:t>
            </a:r>
          </a:p>
        </p:txBody>
      </p:sp>
      <p:sp>
        <p:nvSpPr>
          <p:cNvPr id="4" name="Date Placeholder 3">
            <a:extLst>
              <a:ext uri="{FF2B5EF4-FFF2-40B4-BE49-F238E27FC236}">
                <a16:creationId xmlns:a16="http://schemas.microsoft.com/office/drawing/2014/main" id="{BADA8EEE-1226-F6C2-565B-EBBD41779477}"/>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B9EE2A31-7AC3-DB54-9A11-0E0F9F61E8B0}"/>
              </a:ext>
            </a:extLst>
          </p:cNvPr>
          <p:cNvSpPr>
            <a:spLocks noGrp="1"/>
          </p:cNvSpPr>
          <p:nvPr>
            <p:ph type="sldNum" sz="quarter" idx="12"/>
          </p:nvPr>
        </p:nvSpPr>
        <p:spPr/>
        <p:txBody>
          <a:bodyPr/>
          <a:lstStyle/>
          <a:p>
            <a:fld id="{DBB41E9B-EDEB-B74F-9922-4816285B8426}" type="slidenum">
              <a:rPr lang="en-US" smtClean="0"/>
              <a:t>10</a:t>
            </a:fld>
            <a:endParaRPr lang="en-US"/>
          </a:p>
        </p:txBody>
      </p:sp>
    </p:spTree>
    <p:extLst>
      <p:ext uri="{BB962C8B-B14F-4D97-AF65-F5344CB8AC3E}">
        <p14:creationId xmlns:p14="http://schemas.microsoft.com/office/powerpoint/2010/main" val="6584580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cap="none" dirty="0"/>
              <a:t>Basic Concepts</a:t>
            </a:r>
            <a:endParaRPr lang="en-GB" dirty="0"/>
          </a:p>
        </p:txBody>
      </p:sp>
      <p:sp>
        <p:nvSpPr>
          <p:cNvPr id="5" name="Text Placeholder 4"/>
          <p:cNvSpPr>
            <a:spLocks noGrp="1"/>
          </p:cNvSpPr>
          <p:nvPr>
            <p:ph type="body" idx="1"/>
          </p:nvPr>
        </p:nvSpPr>
        <p:spPr/>
        <p:txBody>
          <a:bodyPr/>
          <a:lstStyle/>
          <a:p>
            <a:r>
              <a:rPr lang="en-GB" dirty="0">
                <a:solidFill>
                  <a:schemeClr val="tx1"/>
                </a:solidFill>
              </a:rPr>
              <a:t>Semantic Data Modelling </a:t>
            </a:r>
          </a:p>
        </p:txBody>
      </p:sp>
      <p:sp>
        <p:nvSpPr>
          <p:cNvPr id="2" name="Date Placeholder 1">
            <a:extLst>
              <a:ext uri="{FF2B5EF4-FFF2-40B4-BE49-F238E27FC236}">
                <a16:creationId xmlns:a16="http://schemas.microsoft.com/office/drawing/2014/main" id="{D3D433EA-7956-11D7-997B-C467A32775E7}"/>
              </a:ext>
            </a:extLst>
          </p:cNvPr>
          <p:cNvSpPr>
            <a:spLocks noGrp="1"/>
          </p:cNvSpPr>
          <p:nvPr>
            <p:ph type="dt" sz="half" idx="10"/>
          </p:nvPr>
        </p:nvSpPr>
        <p:spPr>
          <a:xfrm>
            <a:off x="457199" y="6356350"/>
            <a:ext cx="3648075" cy="365125"/>
          </a:xfrm>
        </p:spPr>
        <p:txBody>
          <a:bodyPr/>
          <a:lstStyle/>
          <a:p>
            <a:r>
              <a:rPr lang="en-US" dirty="0"/>
              <a:t>Semantic modelling and Semantic web</a:t>
            </a:r>
          </a:p>
        </p:txBody>
      </p:sp>
      <p:sp>
        <p:nvSpPr>
          <p:cNvPr id="6" name="Slide Number Placeholder 5">
            <a:extLst>
              <a:ext uri="{FF2B5EF4-FFF2-40B4-BE49-F238E27FC236}">
                <a16:creationId xmlns:a16="http://schemas.microsoft.com/office/drawing/2014/main" id="{9B35CC7D-74AC-6258-43A3-042953944EFC}"/>
              </a:ext>
            </a:extLst>
          </p:cNvPr>
          <p:cNvSpPr>
            <a:spLocks noGrp="1"/>
          </p:cNvSpPr>
          <p:nvPr>
            <p:ph type="sldNum" sz="quarter" idx="12"/>
          </p:nvPr>
        </p:nvSpPr>
        <p:spPr/>
        <p:txBody>
          <a:bodyPr/>
          <a:lstStyle/>
          <a:p>
            <a:fld id="{DBB41E9B-EDEB-B74F-9922-4816285B8426}" type="slidenum">
              <a:rPr lang="en-US" smtClean="0"/>
              <a:t>11</a:t>
            </a:fld>
            <a:endParaRPr lang="en-US"/>
          </a:p>
        </p:txBody>
      </p:sp>
    </p:spTree>
    <p:extLst>
      <p:ext uri="{BB962C8B-B14F-4D97-AF65-F5344CB8AC3E}">
        <p14:creationId xmlns:p14="http://schemas.microsoft.com/office/powerpoint/2010/main" val="768888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Basic concept</a:t>
            </a:r>
          </a:p>
        </p:txBody>
      </p:sp>
      <p:sp>
        <p:nvSpPr>
          <p:cNvPr id="3" name="Content Placeholder 2"/>
          <p:cNvSpPr>
            <a:spLocks noGrp="1"/>
          </p:cNvSpPr>
          <p:nvPr>
            <p:ph idx="1"/>
          </p:nvPr>
        </p:nvSpPr>
        <p:spPr>
          <a:xfrm>
            <a:off x="672860" y="1390310"/>
            <a:ext cx="8229600" cy="3532672"/>
          </a:xfrm>
        </p:spPr>
        <p:txBody>
          <a:bodyPr>
            <a:normAutofit/>
          </a:bodyPr>
          <a:lstStyle/>
          <a:p>
            <a:r>
              <a:rPr lang="en-US" sz="2800" dirty="0"/>
              <a:t>Semantic Web/Linked Data</a:t>
            </a:r>
          </a:p>
          <a:p>
            <a:r>
              <a:rPr lang="en-US" sz="2800" dirty="0">
                <a:hlinkClick r:id="rId2"/>
              </a:rPr>
              <a:t>https://www.youtube.com/watch?v=V6BR9DrmUQA</a:t>
            </a:r>
            <a:endParaRPr lang="en-US" sz="2800" dirty="0"/>
          </a:p>
          <a:p>
            <a:pPr marL="0" indent="0">
              <a:buNone/>
            </a:pPr>
            <a:r>
              <a:rPr lang="en-GB" sz="2800" dirty="0"/>
              <a:t>Principally, the </a:t>
            </a:r>
            <a:r>
              <a:rPr lang="en-GB" sz="2800" i="1" dirty="0"/>
              <a:t>Semantic Web</a:t>
            </a:r>
            <a:r>
              <a:rPr lang="en-GB" sz="2800" dirty="0"/>
              <a:t> is a </a:t>
            </a:r>
            <a:r>
              <a:rPr lang="en-GB" sz="2800" i="1" dirty="0"/>
              <a:t>Web 3.0</a:t>
            </a:r>
            <a:r>
              <a:rPr lang="en-GB" sz="2800" dirty="0"/>
              <a:t> </a:t>
            </a:r>
            <a:r>
              <a:rPr lang="en-GB" sz="2800" i="1" dirty="0"/>
              <a:t>web technology</a:t>
            </a:r>
            <a:r>
              <a:rPr lang="en-GB" sz="2800" dirty="0"/>
              <a:t> - a way of linking data between systems or entities that allows for rich, self-describing interrelations of data available across the globe on the web.</a:t>
            </a:r>
            <a:endParaRPr lang="en-US" sz="2800" dirty="0"/>
          </a:p>
        </p:txBody>
      </p:sp>
      <p:sp>
        <p:nvSpPr>
          <p:cNvPr id="4" name="Rounded Rectangle 3"/>
          <p:cNvSpPr/>
          <p:nvPr/>
        </p:nvSpPr>
        <p:spPr>
          <a:xfrm>
            <a:off x="1255344" y="5163477"/>
            <a:ext cx="1464815" cy="8167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Only Human Readable</a:t>
            </a:r>
          </a:p>
          <a:p>
            <a:pPr algn="ctr"/>
            <a:r>
              <a:rPr lang="en-GB" dirty="0"/>
              <a:t>(1.0)</a:t>
            </a:r>
          </a:p>
        </p:txBody>
      </p:sp>
      <p:sp>
        <p:nvSpPr>
          <p:cNvPr id="5" name="Rounded Rectangle 4"/>
          <p:cNvSpPr/>
          <p:nvPr/>
        </p:nvSpPr>
        <p:spPr>
          <a:xfrm>
            <a:off x="3458486" y="5163477"/>
            <a:ext cx="1464815" cy="81674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Human Intractable</a:t>
            </a:r>
          </a:p>
          <a:p>
            <a:pPr algn="ctr"/>
            <a:r>
              <a:rPr lang="en-GB" dirty="0"/>
              <a:t>(2.0)</a:t>
            </a:r>
          </a:p>
        </p:txBody>
      </p:sp>
      <p:sp>
        <p:nvSpPr>
          <p:cNvPr id="6" name="Rounded Rectangle 5"/>
          <p:cNvSpPr/>
          <p:nvPr/>
        </p:nvSpPr>
        <p:spPr>
          <a:xfrm>
            <a:off x="5697136" y="5163476"/>
            <a:ext cx="2465032" cy="816746"/>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Machine Readable and Intractable</a:t>
            </a:r>
          </a:p>
          <a:p>
            <a:pPr algn="ctr"/>
            <a:r>
              <a:rPr lang="en-GB" dirty="0"/>
              <a:t>(3.0)</a:t>
            </a:r>
          </a:p>
        </p:txBody>
      </p:sp>
      <p:sp>
        <p:nvSpPr>
          <p:cNvPr id="7" name="Right Arrow 6"/>
          <p:cNvSpPr/>
          <p:nvPr/>
        </p:nvSpPr>
        <p:spPr>
          <a:xfrm>
            <a:off x="2720159" y="5420929"/>
            <a:ext cx="738327" cy="32847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Right Arrow 7"/>
          <p:cNvSpPr/>
          <p:nvPr/>
        </p:nvSpPr>
        <p:spPr>
          <a:xfrm>
            <a:off x="4923301" y="5394296"/>
            <a:ext cx="738327" cy="32847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Date Placeholder 8">
            <a:extLst>
              <a:ext uri="{FF2B5EF4-FFF2-40B4-BE49-F238E27FC236}">
                <a16:creationId xmlns:a16="http://schemas.microsoft.com/office/drawing/2014/main" id="{5921A09E-4767-A673-CF39-2B7046F8D00B}"/>
              </a:ext>
            </a:extLst>
          </p:cNvPr>
          <p:cNvSpPr>
            <a:spLocks noGrp="1"/>
          </p:cNvSpPr>
          <p:nvPr>
            <p:ph type="dt" sz="half" idx="10"/>
          </p:nvPr>
        </p:nvSpPr>
        <p:spPr/>
        <p:txBody>
          <a:bodyPr/>
          <a:lstStyle/>
          <a:p>
            <a:r>
              <a:rPr lang="en-US"/>
              <a:t>Semantic modelling and Semantic web</a:t>
            </a:r>
          </a:p>
        </p:txBody>
      </p:sp>
      <p:sp>
        <p:nvSpPr>
          <p:cNvPr id="11" name="Slide Number Placeholder 10">
            <a:extLst>
              <a:ext uri="{FF2B5EF4-FFF2-40B4-BE49-F238E27FC236}">
                <a16:creationId xmlns:a16="http://schemas.microsoft.com/office/drawing/2014/main" id="{A9A12290-F67F-6555-749E-A58CBA193E62}"/>
              </a:ext>
            </a:extLst>
          </p:cNvPr>
          <p:cNvSpPr>
            <a:spLocks noGrp="1"/>
          </p:cNvSpPr>
          <p:nvPr>
            <p:ph type="sldNum" sz="quarter" idx="12"/>
          </p:nvPr>
        </p:nvSpPr>
        <p:spPr/>
        <p:txBody>
          <a:bodyPr/>
          <a:lstStyle/>
          <a:p>
            <a:fld id="{DBB41E9B-EDEB-B74F-9922-4816285B8426}" type="slidenum">
              <a:rPr lang="en-US" smtClean="0"/>
              <a:t>12</a:t>
            </a:fld>
            <a:endParaRPr lang="en-US"/>
          </a:p>
        </p:txBody>
      </p:sp>
    </p:spTree>
    <p:extLst>
      <p:ext uri="{BB962C8B-B14F-4D97-AF65-F5344CB8AC3E}">
        <p14:creationId xmlns:p14="http://schemas.microsoft.com/office/powerpoint/2010/main" val="941998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510CB-316E-D9FD-507D-0B1FEA7F67BC}"/>
              </a:ext>
            </a:extLst>
          </p:cNvPr>
          <p:cNvSpPr>
            <a:spLocks noGrp="1"/>
          </p:cNvSpPr>
          <p:nvPr>
            <p:ph type="title"/>
          </p:nvPr>
        </p:nvSpPr>
        <p:spPr>
          <a:xfrm>
            <a:off x="672860" y="183358"/>
            <a:ext cx="8229600" cy="1143000"/>
          </a:xfrm>
        </p:spPr>
        <p:txBody>
          <a:bodyPr>
            <a:normAutofit/>
          </a:bodyPr>
          <a:lstStyle/>
          <a:p>
            <a:r>
              <a:rPr lang="en-GB" sz="4000" b="1" dirty="0"/>
              <a:t>References:</a:t>
            </a:r>
            <a:r>
              <a:rPr lang="en-GB" sz="4000" dirty="0"/>
              <a:t> Connecting documents </a:t>
            </a:r>
          </a:p>
        </p:txBody>
      </p:sp>
      <p:sp>
        <p:nvSpPr>
          <p:cNvPr id="4" name="Date Placeholder 3">
            <a:extLst>
              <a:ext uri="{FF2B5EF4-FFF2-40B4-BE49-F238E27FC236}">
                <a16:creationId xmlns:a16="http://schemas.microsoft.com/office/drawing/2014/main" id="{364F5AF6-7069-4F37-23FF-6E46848DAE21}"/>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019A4EBD-28E5-828B-DE33-82F830909C66}"/>
              </a:ext>
            </a:extLst>
          </p:cNvPr>
          <p:cNvSpPr>
            <a:spLocks noGrp="1"/>
          </p:cNvSpPr>
          <p:nvPr>
            <p:ph type="sldNum" sz="quarter" idx="12"/>
          </p:nvPr>
        </p:nvSpPr>
        <p:spPr/>
        <p:txBody>
          <a:bodyPr/>
          <a:lstStyle/>
          <a:p>
            <a:fld id="{DBB41E9B-EDEB-B74F-9922-4816285B8426}" type="slidenum">
              <a:rPr lang="en-US" smtClean="0"/>
              <a:pPr/>
              <a:t>13</a:t>
            </a:fld>
            <a:endParaRPr lang="en-US" dirty="0"/>
          </a:p>
        </p:txBody>
      </p:sp>
      <p:pic>
        <p:nvPicPr>
          <p:cNvPr id="8" name="Picture 7">
            <a:extLst>
              <a:ext uri="{FF2B5EF4-FFF2-40B4-BE49-F238E27FC236}">
                <a16:creationId xmlns:a16="http://schemas.microsoft.com/office/drawing/2014/main" id="{0EF1FF62-A3FB-63D4-A919-AC90AAE4F4FF}"/>
              </a:ext>
            </a:extLst>
          </p:cNvPr>
          <p:cNvPicPr>
            <a:picLocks noChangeAspect="1"/>
          </p:cNvPicPr>
          <p:nvPr/>
        </p:nvPicPr>
        <p:blipFill>
          <a:blip r:embed="rId2"/>
          <a:stretch>
            <a:fillRect/>
          </a:stretch>
        </p:blipFill>
        <p:spPr>
          <a:xfrm>
            <a:off x="350982" y="1645826"/>
            <a:ext cx="3065410" cy="2556451"/>
          </a:xfrm>
          <a:prstGeom prst="rect">
            <a:avLst/>
          </a:prstGeom>
          <a:ln>
            <a:solidFill>
              <a:schemeClr val="tx1"/>
            </a:solidFill>
          </a:ln>
        </p:spPr>
      </p:pic>
      <p:pic>
        <p:nvPicPr>
          <p:cNvPr id="10" name="Picture 9">
            <a:extLst>
              <a:ext uri="{FF2B5EF4-FFF2-40B4-BE49-F238E27FC236}">
                <a16:creationId xmlns:a16="http://schemas.microsoft.com/office/drawing/2014/main" id="{A1EE5EB1-B228-C0CA-E59E-51CDF0CE32FF}"/>
              </a:ext>
            </a:extLst>
          </p:cNvPr>
          <p:cNvPicPr>
            <a:picLocks noChangeAspect="1"/>
          </p:cNvPicPr>
          <p:nvPr/>
        </p:nvPicPr>
        <p:blipFill>
          <a:blip r:embed="rId3"/>
          <a:stretch>
            <a:fillRect/>
          </a:stretch>
        </p:blipFill>
        <p:spPr>
          <a:xfrm>
            <a:off x="4221019" y="1590964"/>
            <a:ext cx="4571999" cy="3061877"/>
          </a:xfrm>
          <a:prstGeom prst="rect">
            <a:avLst/>
          </a:prstGeom>
        </p:spPr>
      </p:pic>
      <p:pic>
        <p:nvPicPr>
          <p:cNvPr id="12" name="Picture 11">
            <a:extLst>
              <a:ext uri="{FF2B5EF4-FFF2-40B4-BE49-F238E27FC236}">
                <a16:creationId xmlns:a16="http://schemas.microsoft.com/office/drawing/2014/main" id="{218FF4F4-3403-4A16-0AE6-C70B714BE93D}"/>
              </a:ext>
            </a:extLst>
          </p:cNvPr>
          <p:cNvPicPr>
            <a:picLocks noChangeAspect="1"/>
          </p:cNvPicPr>
          <p:nvPr/>
        </p:nvPicPr>
        <p:blipFill>
          <a:blip r:embed="rId4"/>
          <a:stretch>
            <a:fillRect/>
          </a:stretch>
        </p:blipFill>
        <p:spPr>
          <a:xfrm>
            <a:off x="3062376" y="4640128"/>
            <a:ext cx="3524742" cy="428685"/>
          </a:xfrm>
          <a:prstGeom prst="rect">
            <a:avLst/>
          </a:prstGeom>
        </p:spPr>
      </p:pic>
      <p:pic>
        <p:nvPicPr>
          <p:cNvPr id="14" name="Picture 13">
            <a:extLst>
              <a:ext uri="{FF2B5EF4-FFF2-40B4-BE49-F238E27FC236}">
                <a16:creationId xmlns:a16="http://schemas.microsoft.com/office/drawing/2014/main" id="{0AE3BA54-4689-C982-A4F4-A917F6A93B6F}"/>
              </a:ext>
            </a:extLst>
          </p:cNvPr>
          <p:cNvPicPr>
            <a:picLocks noChangeAspect="1"/>
          </p:cNvPicPr>
          <p:nvPr/>
        </p:nvPicPr>
        <p:blipFill>
          <a:blip r:embed="rId5"/>
          <a:stretch>
            <a:fillRect/>
          </a:stretch>
        </p:blipFill>
        <p:spPr>
          <a:xfrm>
            <a:off x="0" y="5224288"/>
            <a:ext cx="9144000" cy="1049007"/>
          </a:xfrm>
          <a:prstGeom prst="rect">
            <a:avLst/>
          </a:prstGeom>
        </p:spPr>
      </p:pic>
      <p:cxnSp>
        <p:nvCxnSpPr>
          <p:cNvPr id="16" name="Straight Arrow Connector 15">
            <a:extLst>
              <a:ext uri="{FF2B5EF4-FFF2-40B4-BE49-F238E27FC236}">
                <a16:creationId xmlns:a16="http://schemas.microsoft.com/office/drawing/2014/main" id="{15B26F18-0C4C-2EC1-453F-FAB86394105B}"/>
              </a:ext>
            </a:extLst>
          </p:cNvPr>
          <p:cNvCxnSpPr/>
          <p:nvPr/>
        </p:nvCxnSpPr>
        <p:spPr>
          <a:xfrm flipH="1">
            <a:off x="457199" y="4854470"/>
            <a:ext cx="3883892" cy="61345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0781974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510CB-316E-D9FD-507D-0B1FEA7F67BC}"/>
              </a:ext>
            </a:extLst>
          </p:cNvPr>
          <p:cNvSpPr>
            <a:spLocks noGrp="1"/>
          </p:cNvSpPr>
          <p:nvPr>
            <p:ph type="title"/>
          </p:nvPr>
        </p:nvSpPr>
        <p:spPr/>
        <p:txBody>
          <a:bodyPr/>
          <a:lstStyle/>
          <a:p>
            <a:r>
              <a:rPr lang="en-GB" b="1" dirty="0"/>
              <a:t>References</a:t>
            </a:r>
          </a:p>
        </p:txBody>
      </p:sp>
      <p:sp>
        <p:nvSpPr>
          <p:cNvPr id="4" name="Date Placeholder 3">
            <a:extLst>
              <a:ext uri="{FF2B5EF4-FFF2-40B4-BE49-F238E27FC236}">
                <a16:creationId xmlns:a16="http://schemas.microsoft.com/office/drawing/2014/main" id="{364F5AF6-7069-4F37-23FF-6E46848DAE21}"/>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019A4EBD-28E5-828B-DE33-82F830909C66}"/>
              </a:ext>
            </a:extLst>
          </p:cNvPr>
          <p:cNvSpPr>
            <a:spLocks noGrp="1"/>
          </p:cNvSpPr>
          <p:nvPr>
            <p:ph type="sldNum" sz="quarter" idx="12"/>
          </p:nvPr>
        </p:nvSpPr>
        <p:spPr/>
        <p:txBody>
          <a:bodyPr/>
          <a:lstStyle/>
          <a:p>
            <a:fld id="{DBB41E9B-EDEB-B74F-9922-4816285B8426}" type="slidenum">
              <a:rPr lang="en-US" smtClean="0"/>
              <a:pPr/>
              <a:t>14</a:t>
            </a:fld>
            <a:endParaRPr lang="en-US" dirty="0"/>
          </a:p>
        </p:txBody>
      </p:sp>
      <p:pic>
        <p:nvPicPr>
          <p:cNvPr id="8" name="Picture 7">
            <a:extLst>
              <a:ext uri="{FF2B5EF4-FFF2-40B4-BE49-F238E27FC236}">
                <a16:creationId xmlns:a16="http://schemas.microsoft.com/office/drawing/2014/main" id="{0EF1FF62-A3FB-63D4-A919-AC90AAE4F4FF}"/>
              </a:ext>
            </a:extLst>
          </p:cNvPr>
          <p:cNvPicPr>
            <a:picLocks noChangeAspect="1"/>
          </p:cNvPicPr>
          <p:nvPr/>
        </p:nvPicPr>
        <p:blipFill>
          <a:blip r:embed="rId2"/>
          <a:stretch>
            <a:fillRect/>
          </a:stretch>
        </p:blipFill>
        <p:spPr>
          <a:xfrm>
            <a:off x="350982" y="1645826"/>
            <a:ext cx="3065410" cy="2556451"/>
          </a:xfrm>
          <a:prstGeom prst="rect">
            <a:avLst/>
          </a:prstGeom>
          <a:ln>
            <a:solidFill>
              <a:schemeClr val="tx1"/>
            </a:solidFill>
          </a:ln>
        </p:spPr>
      </p:pic>
      <p:pic>
        <p:nvPicPr>
          <p:cNvPr id="10" name="Picture 9">
            <a:extLst>
              <a:ext uri="{FF2B5EF4-FFF2-40B4-BE49-F238E27FC236}">
                <a16:creationId xmlns:a16="http://schemas.microsoft.com/office/drawing/2014/main" id="{A1EE5EB1-B228-C0CA-E59E-51CDF0CE32FF}"/>
              </a:ext>
            </a:extLst>
          </p:cNvPr>
          <p:cNvPicPr>
            <a:picLocks noChangeAspect="1"/>
          </p:cNvPicPr>
          <p:nvPr/>
        </p:nvPicPr>
        <p:blipFill>
          <a:blip r:embed="rId3"/>
          <a:stretch>
            <a:fillRect/>
          </a:stretch>
        </p:blipFill>
        <p:spPr>
          <a:xfrm>
            <a:off x="4221019" y="1590964"/>
            <a:ext cx="4571999" cy="3061877"/>
          </a:xfrm>
          <a:prstGeom prst="rect">
            <a:avLst/>
          </a:prstGeom>
        </p:spPr>
      </p:pic>
      <p:pic>
        <p:nvPicPr>
          <p:cNvPr id="6" name="Picture 5">
            <a:extLst>
              <a:ext uri="{FF2B5EF4-FFF2-40B4-BE49-F238E27FC236}">
                <a16:creationId xmlns:a16="http://schemas.microsoft.com/office/drawing/2014/main" id="{9B2D24BE-2EEC-95E9-0B5F-E51C35F6131C}"/>
              </a:ext>
            </a:extLst>
          </p:cNvPr>
          <p:cNvPicPr>
            <a:picLocks noChangeAspect="1"/>
          </p:cNvPicPr>
          <p:nvPr/>
        </p:nvPicPr>
        <p:blipFill>
          <a:blip r:embed="rId4"/>
          <a:stretch>
            <a:fillRect/>
          </a:stretch>
        </p:blipFill>
        <p:spPr>
          <a:xfrm>
            <a:off x="457199" y="4584025"/>
            <a:ext cx="5477639" cy="666843"/>
          </a:xfrm>
          <a:prstGeom prst="rect">
            <a:avLst/>
          </a:prstGeom>
        </p:spPr>
      </p:pic>
      <p:pic>
        <p:nvPicPr>
          <p:cNvPr id="20" name="Picture 19">
            <a:extLst>
              <a:ext uri="{FF2B5EF4-FFF2-40B4-BE49-F238E27FC236}">
                <a16:creationId xmlns:a16="http://schemas.microsoft.com/office/drawing/2014/main" id="{D0921D86-1DF4-19CB-59A1-8B3F9CB52168}"/>
              </a:ext>
            </a:extLst>
          </p:cNvPr>
          <p:cNvPicPr>
            <a:picLocks noChangeAspect="1"/>
          </p:cNvPicPr>
          <p:nvPr/>
        </p:nvPicPr>
        <p:blipFill>
          <a:blip r:embed="rId5"/>
          <a:stretch>
            <a:fillRect/>
          </a:stretch>
        </p:blipFill>
        <p:spPr>
          <a:xfrm>
            <a:off x="3187068" y="5325504"/>
            <a:ext cx="5544324" cy="1495634"/>
          </a:xfrm>
          <a:prstGeom prst="rect">
            <a:avLst/>
          </a:prstGeom>
        </p:spPr>
      </p:pic>
      <p:cxnSp>
        <p:nvCxnSpPr>
          <p:cNvPr id="15" name="Straight Arrow Connector 14">
            <a:extLst>
              <a:ext uri="{FF2B5EF4-FFF2-40B4-BE49-F238E27FC236}">
                <a16:creationId xmlns:a16="http://schemas.microsoft.com/office/drawing/2014/main" id="{88D388C5-28A5-4FC2-C1BA-5D98B0B5ABD4}"/>
              </a:ext>
            </a:extLst>
          </p:cNvPr>
          <p:cNvCxnSpPr>
            <a:cxnSpLocks/>
          </p:cNvCxnSpPr>
          <p:nvPr/>
        </p:nvCxnSpPr>
        <p:spPr>
          <a:xfrm flipH="1">
            <a:off x="3528291" y="5197867"/>
            <a:ext cx="1985818" cy="115848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6" name="Straight Arrow Connector 15">
            <a:extLst>
              <a:ext uri="{FF2B5EF4-FFF2-40B4-BE49-F238E27FC236}">
                <a16:creationId xmlns:a16="http://schemas.microsoft.com/office/drawing/2014/main" id="{15B26F18-0C4C-2EC1-453F-FAB86394105B}"/>
              </a:ext>
            </a:extLst>
          </p:cNvPr>
          <p:cNvCxnSpPr>
            <a:cxnSpLocks/>
          </p:cNvCxnSpPr>
          <p:nvPr/>
        </p:nvCxnSpPr>
        <p:spPr>
          <a:xfrm>
            <a:off x="2124364" y="5197867"/>
            <a:ext cx="1200727" cy="59802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6910274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97771-BD54-0398-E99D-02D430C5219A}"/>
              </a:ext>
            </a:extLst>
          </p:cNvPr>
          <p:cNvSpPr>
            <a:spLocks noGrp="1"/>
          </p:cNvSpPr>
          <p:nvPr>
            <p:ph type="title"/>
          </p:nvPr>
        </p:nvSpPr>
        <p:spPr/>
        <p:txBody>
          <a:bodyPr>
            <a:normAutofit/>
          </a:bodyPr>
          <a:lstStyle/>
          <a:p>
            <a:r>
              <a:rPr lang="en-GB" sz="4000" b="1" dirty="0"/>
              <a:t>Hyperlink (Hypertext)- </a:t>
            </a:r>
            <a:r>
              <a:rPr lang="en-GB" sz="4000" dirty="0"/>
              <a:t>Web1.0</a:t>
            </a:r>
          </a:p>
        </p:txBody>
      </p:sp>
      <p:pic>
        <p:nvPicPr>
          <p:cNvPr id="8" name="Content Placeholder 7">
            <a:extLst>
              <a:ext uri="{FF2B5EF4-FFF2-40B4-BE49-F238E27FC236}">
                <a16:creationId xmlns:a16="http://schemas.microsoft.com/office/drawing/2014/main" id="{BF11989E-84E1-0E96-E11B-FCB64B49E52F}"/>
              </a:ext>
            </a:extLst>
          </p:cNvPr>
          <p:cNvPicPr>
            <a:picLocks noGrp="1" noChangeAspect="1"/>
          </p:cNvPicPr>
          <p:nvPr>
            <p:ph idx="1"/>
          </p:nvPr>
        </p:nvPicPr>
        <p:blipFill>
          <a:blip r:embed="rId2"/>
          <a:stretch>
            <a:fillRect/>
          </a:stretch>
        </p:blipFill>
        <p:spPr>
          <a:xfrm>
            <a:off x="0" y="1326358"/>
            <a:ext cx="6868484" cy="3419952"/>
          </a:xfrm>
        </p:spPr>
      </p:pic>
      <p:sp>
        <p:nvSpPr>
          <p:cNvPr id="4" name="Date Placeholder 3">
            <a:extLst>
              <a:ext uri="{FF2B5EF4-FFF2-40B4-BE49-F238E27FC236}">
                <a16:creationId xmlns:a16="http://schemas.microsoft.com/office/drawing/2014/main" id="{6BE20854-055F-4172-72A2-157911BC6FD4}"/>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4BD765DD-8DA1-0C1E-CC4C-A1473955E440}"/>
              </a:ext>
            </a:extLst>
          </p:cNvPr>
          <p:cNvSpPr>
            <a:spLocks noGrp="1"/>
          </p:cNvSpPr>
          <p:nvPr>
            <p:ph type="sldNum" sz="quarter" idx="12"/>
          </p:nvPr>
        </p:nvSpPr>
        <p:spPr/>
        <p:txBody>
          <a:bodyPr/>
          <a:lstStyle/>
          <a:p>
            <a:fld id="{DBB41E9B-EDEB-B74F-9922-4816285B8426}" type="slidenum">
              <a:rPr lang="en-US" smtClean="0"/>
              <a:pPr/>
              <a:t>15</a:t>
            </a:fld>
            <a:endParaRPr lang="en-US" dirty="0"/>
          </a:p>
        </p:txBody>
      </p:sp>
      <p:pic>
        <p:nvPicPr>
          <p:cNvPr id="10" name="Picture 9">
            <a:extLst>
              <a:ext uri="{FF2B5EF4-FFF2-40B4-BE49-F238E27FC236}">
                <a16:creationId xmlns:a16="http://schemas.microsoft.com/office/drawing/2014/main" id="{14A9FF61-7438-BE54-33F7-1CB099297418}"/>
              </a:ext>
            </a:extLst>
          </p:cNvPr>
          <p:cNvPicPr>
            <a:picLocks noChangeAspect="1"/>
          </p:cNvPicPr>
          <p:nvPr/>
        </p:nvPicPr>
        <p:blipFill>
          <a:blip r:embed="rId3"/>
          <a:stretch>
            <a:fillRect/>
          </a:stretch>
        </p:blipFill>
        <p:spPr>
          <a:xfrm>
            <a:off x="215660" y="1536230"/>
            <a:ext cx="9144000" cy="5321770"/>
          </a:xfrm>
          <a:prstGeom prst="rect">
            <a:avLst/>
          </a:prstGeom>
        </p:spPr>
      </p:pic>
    </p:spTree>
    <p:extLst>
      <p:ext uri="{BB962C8B-B14F-4D97-AF65-F5344CB8AC3E}">
        <p14:creationId xmlns:p14="http://schemas.microsoft.com/office/powerpoint/2010/main" val="2057843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Who proposed the idea?</a:t>
            </a:r>
          </a:p>
        </p:txBody>
      </p:sp>
      <p:pic>
        <p:nvPicPr>
          <p:cNvPr id="4" name="Picture 3"/>
          <p:cNvPicPr>
            <a:picLocks noChangeAspect="1"/>
          </p:cNvPicPr>
          <p:nvPr/>
        </p:nvPicPr>
        <p:blipFill>
          <a:blip r:embed="rId2"/>
          <a:stretch>
            <a:fillRect/>
          </a:stretch>
        </p:blipFill>
        <p:spPr>
          <a:xfrm>
            <a:off x="212564" y="2134938"/>
            <a:ext cx="4039838" cy="2691053"/>
          </a:xfrm>
          <a:prstGeom prst="rect">
            <a:avLst/>
          </a:prstGeom>
        </p:spPr>
      </p:pic>
      <p:sp>
        <p:nvSpPr>
          <p:cNvPr id="5" name="Rectangle 4"/>
          <p:cNvSpPr/>
          <p:nvPr/>
        </p:nvSpPr>
        <p:spPr>
          <a:xfrm>
            <a:off x="694266" y="4856902"/>
            <a:ext cx="3342719" cy="461665"/>
          </a:xfrm>
          <a:prstGeom prst="rect">
            <a:avLst/>
          </a:prstGeom>
        </p:spPr>
        <p:txBody>
          <a:bodyPr wrap="square">
            <a:spAutoFit/>
          </a:bodyPr>
          <a:lstStyle/>
          <a:p>
            <a:r>
              <a:rPr lang="en-US" sz="2400" dirty="0"/>
              <a:t>Sir Tim Berners-Lee</a:t>
            </a:r>
          </a:p>
        </p:txBody>
      </p:sp>
      <p:sp>
        <p:nvSpPr>
          <p:cNvPr id="3" name="Rectangle 2"/>
          <p:cNvSpPr/>
          <p:nvPr/>
        </p:nvSpPr>
        <p:spPr>
          <a:xfrm>
            <a:off x="4402666" y="1583478"/>
            <a:ext cx="4572000" cy="4524316"/>
          </a:xfrm>
          <a:prstGeom prst="rect">
            <a:avLst/>
          </a:prstGeom>
        </p:spPr>
        <p:txBody>
          <a:bodyPr>
            <a:spAutoFit/>
          </a:bodyPr>
          <a:lstStyle/>
          <a:p>
            <a:r>
              <a:rPr lang="en-US" dirty="0"/>
              <a:t>Sir Timothy John Berners-Lee OM KBE FRS </a:t>
            </a:r>
            <a:r>
              <a:rPr lang="en-US" dirty="0" err="1"/>
              <a:t>FREng</a:t>
            </a:r>
            <a:r>
              <a:rPr lang="en-US" dirty="0"/>
              <a:t> FRSA FBCS (born 8 June 1955), also known as </a:t>
            </a:r>
            <a:r>
              <a:rPr lang="en-US" dirty="0" err="1"/>
              <a:t>TimBL</a:t>
            </a:r>
            <a:r>
              <a:rPr lang="en-US" dirty="0"/>
              <a:t>, is an English engineer and computer scientist, best known as the inventor of the World Wide Web. He is currently a professor of computer science at the University of Oxford and the Massachusetts Institute of Technology (MIT). He made a proposal for an information management system in March 1989, and he implemented the first successful communication between a Hypertext Transfer Protocol (HTTP) client and server via the internet in mid-November the same year.</a:t>
            </a:r>
          </a:p>
          <a:p>
            <a:endParaRPr lang="en-US" dirty="0"/>
          </a:p>
          <a:p>
            <a:r>
              <a:rPr lang="en-US" dirty="0"/>
              <a:t>Web 1.0</a:t>
            </a:r>
          </a:p>
        </p:txBody>
      </p:sp>
      <p:sp>
        <p:nvSpPr>
          <p:cNvPr id="6" name="Date Placeholder 5">
            <a:extLst>
              <a:ext uri="{FF2B5EF4-FFF2-40B4-BE49-F238E27FC236}">
                <a16:creationId xmlns:a16="http://schemas.microsoft.com/office/drawing/2014/main" id="{4BFFFB00-FC0F-E54A-2577-022F227BEF83}"/>
              </a:ext>
            </a:extLst>
          </p:cNvPr>
          <p:cNvSpPr>
            <a:spLocks noGrp="1"/>
          </p:cNvSpPr>
          <p:nvPr>
            <p:ph type="dt" sz="half" idx="10"/>
          </p:nvPr>
        </p:nvSpPr>
        <p:spPr/>
        <p:txBody>
          <a:bodyPr/>
          <a:lstStyle/>
          <a:p>
            <a:r>
              <a:rPr lang="en-US"/>
              <a:t>Semantic modelling and Semantic web</a:t>
            </a:r>
          </a:p>
        </p:txBody>
      </p:sp>
      <p:sp>
        <p:nvSpPr>
          <p:cNvPr id="8" name="Slide Number Placeholder 7">
            <a:extLst>
              <a:ext uri="{FF2B5EF4-FFF2-40B4-BE49-F238E27FC236}">
                <a16:creationId xmlns:a16="http://schemas.microsoft.com/office/drawing/2014/main" id="{96E94568-CABA-2EAD-6B05-34FFA8742BC5}"/>
              </a:ext>
            </a:extLst>
          </p:cNvPr>
          <p:cNvSpPr>
            <a:spLocks noGrp="1"/>
          </p:cNvSpPr>
          <p:nvPr>
            <p:ph type="sldNum" sz="quarter" idx="12"/>
          </p:nvPr>
        </p:nvSpPr>
        <p:spPr/>
        <p:txBody>
          <a:bodyPr/>
          <a:lstStyle/>
          <a:p>
            <a:fld id="{DBB41E9B-EDEB-B74F-9922-4816285B8426}" type="slidenum">
              <a:rPr lang="en-US" smtClean="0"/>
              <a:t>16</a:t>
            </a:fld>
            <a:endParaRPr lang="en-US"/>
          </a:p>
        </p:txBody>
      </p:sp>
    </p:spTree>
    <p:extLst>
      <p:ext uri="{BB962C8B-B14F-4D97-AF65-F5344CB8AC3E}">
        <p14:creationId xmlns:p14="http://schemas.microsoft.com/office/powerpoint/2010/main" val="2678912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8AC23-B22E-420E-098A-DADCF117D1C9}"/>
              </a:ext>
            </a:extLst>
          </p:cNvPr>
          <p:cNvSpPr>
            <a:spLocks noGrp="1"/>
          </p:cNvSpPr>
          <p:nvPr>
            <p:ph type="title"/>
          </p:nvPr>
        </p:nvSpPr>
        <p:spPr/>
        <p:txBody>
          <a:bodyPr>
            <a:normAutofit/>
          </a:bodyPr>
          <a:lstStyle/>
          <a:p>
            <a:r>
              <a:rPr lang="en-GB" sz="4000" dirty="0"/>
              <a:t>Web 1.0: under the hood</a:t>
            </a:r>
          </a:p>
        </p:txBody>
      </p:sp>
      <p:sp>
        <p:nvSpPr>
          <p:cNvPr id="4" name="Date Placeholder 3">
            <a:extLst>
              <a:ext uri="{FF2B5EF4-FFF2-40B4-BE49-F238E27FC236}">
                <a16:creationId xmlns:a16="http://schemas.microsoft.com/office/drawing/2014/main" id="{0E99D3B2-E949-9A1B-7662-586898256686}"/>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90930BFE-0CF2-5D28-9419-2FE6344437ED}"/>
              </a:ext>
            </a:extLst>
          </p:cNvPr>
          <p:cNvSpPr>
            <a:spLocks noGrp="1"/>
          </p:cNvSpPr>
          <p:nvPr>
            <p:ph type="sldNum" sz="quarter" idx="12"/>
          </p:nvPr>
        </p:nvSpPr>
        <p:spPr/>
        <p:txBody>
          <a:bodyPr/>
          <a:lstStyle/>
          <a:p>
            <a:fld id="{DBB41E9B-EDEB-B74F-9922-4816285B8426}" type="slidenum">
              <a:rPr lang="en-US" smtClean="0"/>
              <a:pPr/>
              <a:t>17</a:t>
            </a:fld>
            <a:endParaRPr lang="en-US" dirty="0"/>
          </a:p>
        </p:txBody>
      </p:sp>
      <p:pic>
        <p:nvPicPr>
          <p:cNvPr id="12" name="Content Placeholder 11">
            <a:extLst>
              <a:ext uri="{FF2B5EF4-FFF2-40B4-BE49-F238E27FC236}">
                <a16:creationId xmlns:a16="http://schemas.microsoft.com/office/drawing/2014/main" id="{93D5BBFB-BE81-35BE-E768-942EE4AEAFFC}"/>
              </a:ext>
            </a:extLst>
          </p:cNvPr>
          <p:cNvPicPr>
            <a:picLocks noGrp="1" noChangeAspect="1"/>
          </p:cNvPicPr>
          <p:nvPr>
            <p:ph idx="1"/>
          </p:nvPr>
        </p:nvPicPr>
        <p:blipFill>
          <a:blip r:embed="rId2"/>
          <a:stretch>
            <a:fillRect/>
          </a:stretch>
        </p:blipFill>
        <p:spPr>
          <a:xfrm>
            <a:off x="2311641" y="1600200"/>
            <a:ext cx="4520718" cy="4525963"/>
          </a:xfrm>
        </p:spPr>
      </p:pic>
      <p:pic>
        <p:nvPicPr>
          <p:cNvPr id="14" name="Picture 13">
            <a:extLst>
              <a:ext uri="{FF2B5EF4-FFF2-40B4-BE49-F238E27FC236}">
                <a16:creationId xmlns:a16="http://schemas.microsoft.com/office/drawing/2014/main" id="{B46FF941-09FE-DC72-61B0-58645B41B5B4}"/>
              </a:ext>
            </a:extLst>
          </p:cNvPr>
          <p:cNvPicPr>
            <a:picLocks noChangeAspect="1"/>
          </p:cNvPicPr>
          <p:nvPr/>
        </p:nvPicPr>
        <p:blipFill>
          <a:blip r:embed="rId3"/>
          <a:stretch>
            <a:fillRect/>
          </a:stretch>
        </p:blipFill>
        <p:spPr>
          <a:xfrm>
            <a:off x="100254" y="1776830"/>
            <a:ext cx="3319065" cy="1652170"/>
          </a:xfrm>
          <a:prstGeom prst="rect">
            <a:avLst/>
          </a:prstGeom>
        </p:spPr>
      </p:pic>
      <p:pic>
        <p:nvPicPr>
          <p:cNvPr id="16" name="Picture 15">
            <a:extLst>
              <a:ext uri="{FF2B5EF4-FFF2-40B4-BE49-F238E27FC236}">
                <a16:creationId xmlns:a16="http://schemas.microsoft.com/office/drawing/2014/main" id="{E536034D-E1DD-001D-CC69-0CFED1C38C11}"/>
              </a:ext>
            </a:extLst>
          </p:cNvPr>
          <p:cNvPicPr>
            <a:picLocks noChangeAspect="1"/>
          </p:cNvPicPr>
          <p:nvPr/>
        </p:nvPicPr>
        <p:blipFill>
          <a:blip r:embed="rId4"/>
          <a:stretch>
            <a:fillRect/>
          </a:stretch>
        </p:blipFill>
        <p:spPr>
          <a:xfrm>
            <a:off x="6102661" y="2554632"/>
            <a:ext cx="2941085" cy="1492601"/>
          </a:xfrm>
          <a:prstGeom prst="rect">
            <a:avLst/>
          </a:prstGeom>
        </p:spPr>
      </p:pic>
    </p:spTree>
    <p:extLst>
      <p:ext uri="{BB962C8B-B14F-4D97-AF65-F5344CB8AC3E}">
        <p14:creationId xmlns:p14="http://schemas.microsoft.com/office/powerpoint/2010/main" val="2069491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E9FD2-6246-C39C-6672-8AC918D009E2}"/>
              </a:ext>
            </a:extLst>
          </p:cNvPr>
          <p:cNvSpPr>
            <a:spLocks noGrp="1"/>
          </p:cNvSpPr>
          <p:nvPr>
            <p:ph type="title"/>
          </p:nvPr>
        </p:nvSpPr>
        <p:spPr/>
        <p:txBody>
          <a:bodyPr>
            <a:normAutofit/>
          </a:bodyPr>
          <a:lstStyle/>
          <a:p>
            <a:r>
              <a:rPr lang="en-GB" sz="4000" dirty="0"/>
              <a:t>URI: web address</a:t>
            </a:r>
          </a:p>
        </p:txBody>
      </p:sp>
      <p:sp>
        <p:nvSpPr>
          <p:cNvPr id="3" name="Date Placeholder 2">
            <a:extLst>
              <a:ext uri="{FF2B5EF4-FFF2-40B4-BE49-F238E27FC236}">
                <a16:creationId xmlns:a16="http://schemas.microsoft.com/office/drawing/2014/main" id="{57F62FFD-9285-B58B-405A-EB65C3E0AD59}"/>
              </a:ext>
            </a:extLst>
          </p:cNvPr>
          <p:cNvSpPr>
            <a:spLocks noGrp="1"/>
          </p:cNvSpPr>
          <p:nvPr>
            <p:ph type="dt" sz="half" idx="10"/>
          </p:nvPr>
        </p:nvSpPr>
        <p:spPr/>
        <p:txBody>
          <a:bodyPr/>
          <a:lstStyle/>
          <a:p>
            <a:r>
              <a:rPr lang="en-US"/>
              <a:t>Semantic modelling and Semantic web</a:t>
            </a:r>
          </a:p>
        </p:txBody>
      </p:sp>
      <p:sp>
        <p:nvSpPr>
          <p:cNvPr id="4" name="Slide Number Placeholder 3">
            <a:extLst>
              <a:ext uri="{FF2B5EF4-FFF2-40B4-BE49-F238E27FC236}">
                <a16:creationId xmlns:a16="http://schemas.microsoft.com/office/drawing/2014/main" id="{DC285AB0-CDB5-4D31-9010-D1355CC5F857}"/>
              </a:ext>
            </a:extLst>
          </p:cNvPr>
          <p:cNvSpPr>
            <a:spLocks noGrp="1"/>
          </p:cNvSpPr>
          <p:nvPr>
            <p:ph type="sldNum" sz="quarter" idx="12"/>
          </p:nvPr>
        </p:nvSpPr>
        <p:spPr/>
        <p:txBody>
          <a:bodyPr/>
          <a:lstStyle/>
          <a:p>
            <a:fld id="{DBB41E9B-EDEB-B74F-9922-4816285B8426}" type="slidenum">
              <a:rPr lang="en-US" smtClean="0"/>
              <a:t>18</a:t>
            </a:fld>
            <a:endParaRPr lang="en-US"/>
          </a:p>
        </p:txBody>
      </p:sp>
      <p:pic>
        <p:nvPicPr>
          <p:cNvPr id="6" name="Picture 5">
            <a:extLst>
              <a:ext uri="{FF2B5EF4-FFF2-40B4-BE49-F238E27FC236}">
                <a16:creationId xmlns:a16="http://schemas.microsoft.com/office/drawing/2014/main" id="{DF5A83F1-2333-46AE-E602-8BB84695B089}"/>
              </a:ext>
            </a:extLst>
          </p:cNvPr>
          <p:cNvPicPr>
            <a:picLocks noChangeAspect="1"/>
          </p:cNvPicPr>
          <p:nvPr/>
        </p:nvPicPr>
        <p:blipFill>
          <a:blip r:embed="rId2"/>
          <a:stretch>
            <a:fillRect/>
          </a:stretch>
        </p:blipFill>
        <p:spPr>
          <a:xfrm>
            <a:off x="2292420" y="1573035"/>
            <a:ext cx="6198175" cy="4783315"/>
          </a:xfrm>
          <a:prstGeom prst="rect">
            <a:avLst/>
          </a:prstGeom>
        </p:spPr>
      </p:pic>
    </p:spTree>
    <p:extLst>
      <p:ext uri="{BB962C8B-B14F-4D97-AF65-F5344CB8AC3E}">
        <p14:creationId xmlns:p14="http://schemas.microsoft.com/office/powerpoint/2010/main" val="12952809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49778-5F0B-2A35-F026-2BC1B592AEBA}"/>
              </a:ext>
            </a:extLst>
          </p:cNvPr>
          <p:cNvSpPr>
            <a:spLocks noGrp="1"/>
          </p:cNvSpPr>
          <p:nvPr>
            <p:ph type="title"/>
          </p:nvPr>
        </p:nvSpPr>
        <p:spPr>
          <a:xfrm>
            <a:off x="1126837" y="136525"/>
            <a:ext cx="7870514" cy="1045294"/>
          </a:xfrm>
        </p:spPr>
        <p:txBody>
          <a:bodyPr>
            <a:normAutofit fontScale="90000"/>
          </a:bodyPr>
          <a:lstStyle/>
          <a:p>
            <a:r>
              <a:rPr lang="en-GB" dirty="0"/>
              <a:t>Web 2.0: </a:t>
            </a:r>
            <a:r>
              <a:rPr lang="en-GB" b="1" dirty="0"/>
              <a:t>Info Services-Applications</a:t>
            </a:r>
          </a:p>
        </p:txBody>
      </p:sp>
      <p:sp>
        <p:nvSpPr>
          <p:cNvPr id="3" name="Date Placeholder 2">
            <a:extLst>
              <a:ext uri="{FF2B5EF4-FFF2-40B4-BE49-F238E27FC236}">
                <a16:creationId xmlns:a16="http://schemas.microsoft.com/office/drawing/2014/main" id="{AC92C9C2-4ECE-83AB-0701-F2B5672AD863}"/>
              </a:ext>
            </a:extLst>
          </p:cNvPr>
          <p:cNvSpPr>
            <a:spLocks noGrp="1"/>
          </p:cNvSpPr>
          <p:nvPr>
            <p:ph type="dt" sz="half" idx="10"/>
          </p:nvPr>
        </p:nvSpPr>
        <p:spPr/>
        <p:txBody>
          <a:bodyPr/>
          <a:lstStyle/>
          <a:p>
            <a:r>
              <a:rPr lang="en-US"/>
              <a:t>Semantic modelling and Semantic web</a:t>
            </a:r>
          </a:p>
        </p:txBody>
      </p:sp>
      <p:sp>
        <p:nvSpPr>
          <p:cNvPr id="4" name="Slide Number Placeholder 3">
            <a:extLst>
              <a:ext uri="{FF2B5EF4-FFF2-40B4-BE49-F238E27FC236}">
                <a16:creationId xmlns:a16="http://schemas.microsoft.com/office/drawing/2014/main" id="{7A03B632-DE4B-1E40-BF45-08D547CB0BDC}"/>
              </a:ext>
            </a:extLst>
          </p:cNvPr>
          <p:cNvSpPr>
            <a:spLocks noGrp="1"/>
          </p:cNvSpPr>
          <p:nvPr>
            <p:ph type="sldNum" sz="quarter" idx="12"/>
          </p:nvPr>
        </p:nvSpPr>
        <p:spPr/>
        <p:txBody>
          <a:bodyPr/>
          <a:lstStyle/>
          <a:p>
            <a:fld id="{DBB41E9B-EDEB-B74F-9922-4816285B8426}" type="slidenum">
              <a:rPr lang="en-US" smtClean="0"/>
              <a:t>19</a:t>
            </a:fld>
            <a:endParaRPr lang="en-US"/>
          </a:p>
        </p:txBody>
      </p:sp>
      <p:pic>
        <p:nvPicPr>
          <p:cNvPr id="6" name="Picture 5">
            <a:extLst>
              <a:ext uri="{FF2B5EF4-FFF2-40B4-BE49-F238E27FC236}">
                <a16:creationId xmlns:a16="http://schemas.microsoft.com/office/drawing/2014/main" id="{68AFF4DC-0565-8421-B1F5-22948EF350BD}"/>
              </a:ext>
            </a:extLst>
          </p:cNvPr>
          <p:cNvPicPr>
            <a:picLocks noChangeAspect="1"/>
          </p:cNvPicPr>
          <p:nvPr/>
        </p:nvPicPr>
        <p:blipFill>
          <a:blip r:embed="rId2"/>
          <a:stretch>
            <a:fillRect/>
          </a:stretch>
        </p:blipFill>
        <p:spPr>
          <a:xfrm>
            <a:off x="1884692" y="1312836"/>
            <a:ext cx="6630762" cy="4588635"/>
          </a:xfrm>
          <a:prstGeom prst="rect">
            <a:avLst/>
          </a:prstGeom>
        </p:spPr>
      </p:pic>
      <p:sp>
        <p:nvSpPr>
          <p:cNvPr id="7" name="TextBox 6">
            <a:extLst>
              <a:ext uri="{FF2B5EF4-FFF2-40B4-BE49-F238E27FC236}">
                <a16:creationId xmlns:a16="http://schemas.microsoft.com/office/drawing/2014/main" id="{A90458CC-EDAF-F3E6-418D-98C80355F83D}"/>
              </a:ext>
            </a:extLst>
          </p:cNvPr>
          <p:cNvSpPr txBox="1"/>
          <p:nvPr/>
        </p:nvSpPr>
        <p:spPr>
          <a:xfrm>
            <a:off x="40201" y="2189018"/>
            <a:ext cx="1169763" cy="707886"/>
          </a:xfrm>
          <a:prstGeom prst="rect">
            <a:avLst/>
          </a:prstGeom>
          <a:noFill/>
        </p:spPr>
        <p:txBody>
          <a:bodyPr wrap="square" rtlCol="0">
            <a:spAutoFit/>
          </a:bodyPr>
          <a:lstStyle/>
          <a:p>
            <a:r>
              <a:rPr lang="en-GB" sz="4000" b="1" dirty="0"/>
              <a:t>Silos</a:t>
            </a:r>
          </a:p>
        </p:txBody>
      </p:sp>
      <p:cxnSp>
        <p:nvCxnSpPr>
          <p:cNvPr id="9" name="Straight Arrow Connector 8">
            <a:extLst>
              <a:ext uri="{FF2B5EF4-FFF2-40B4-BE49-F238E27FC236}">
                <a16:creationId xmlns:a16="http://schemas.microsoft.com/office/drawing/2014/main" id="{AE7F7020-04BE-C4F4-9B27-804CF5D017C7}"/>
              </a:ext>
            </a:extLst>
          </p:cNvPr>
          <p:cNvCxnSpPr>
            <a:cxnSpLocks/>
            <a:stCxn id="7" idx="3"/>
          </p:cNvCxnSpPr>
          <p:nvPr/>
        </p:nvCxnSpPr>
        <p:spPr>
          <a:xfrm flipV="1">
            <a:off x="1209964" y="2447636"/>
            <a:ext cx="2521527" cy="95325"/>
          </a:xfrm>
          <a:prstGeom prst="straightConnector1">
            <a:avLst/>
          </a:prstGeom>
          <a:ln>
            <a:headEnd type="none" w="med" len="med"/>
            <a:tailEnd type="triangle" w="med" len="med"/>
          </a:ln>
        </p:spPr>
        <p:style>
          <a:lnRef idx="3">
            <a:schemeClr val="accent5"/>
          </a:lnRef>
          <a:fillRef idx="0">
            <a:schemeClr val="accent5"/>
          </a:fillRef>
          <a:effectRef idx="2">
            <a:schemeClr val="accent5"/>
          </a:effectRef>
          <a:fontRef idx="minor">
            <a:schemeClr val="tx1"/>
          </a:fontRef>
        </p:style>
      </p:cxnSp>
      <p:cxnSp>
        <p:nvCxnSpPr>
          <p:cNvPr id="13" name="Straight Arrow Connector 12">
            <a:extLst>
              <a:ext uri="{FF2B5EF4-FFF2-40B4-BE49-F238E27FC236}">
                <a16:creationId xmlns:a16="http://schemas.microsoft.com/office/drawing/2014/main" id="{9523B7C1-5716-BEC9-0068-768C7F4ED004}"/>
              </a:ext>
            </a:extLst>
          </p:cNvPr>
          <p:cNvCxnSpPr>
            <a:stCxn id="7" idx="3"/>
          </p:cNvCxnSpPr>
          <p:nvPr/>
        </p:nvCxnSpPr>
        <p:spPr>
          <a:xfrm>
            <a:off x="1209964" y="2542961"/>
            <a:ext cx="1246909" cy="121623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E8F53AE8-41C6-191B-07E1-F003CDB144A8}"/>
              </a:ext>
            </a:extLst>
          </p:cNvPr>
          <p:cNvCxnSpPr>
            <a:stCxn id="7" idx="3"/>
          </p:cNvCxnSpPr>
          <p:nvPr/>
        </p:nvCxnSpPr>
        <p:spPr>
          <a:xfrm>
            <a:off x="1209964" y="2542961"/>
            <a:ext cx="3823854" cy="70788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5E2D9D30-140F-B886-97FE-2F9402578D5E}"/>
              </a:ext>
            </a:extLst>
          </p:cNvPr>
          <p:cNvCxnSpPr>
            <a:stCxn id="7" idx="3"/>
          </p:cNvCxnSpPr>
          <p:nvPr/>
        </p:nvCxnSpPr>
        <p:spPr>
          <a:xfrm>
            <a:off x="1209964" y="2542961"/>
            <a:ext cx="3990109" cy="225994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601180CF-37A0-0484-E9A8-39A62B4CDCC4}"/>
              </a:ext>
            </a:extLst>
          </p:cNvPr>
          <p:cNvSpPr txBox="1"/>
          <p:nvPr/>
        </p:nvSpPr>
        <p:spPr>
          <a:xfrm>
            <a:off x="184722" y="3399752"/>
            <a:ext cx="1256151" cy="369332"/>
          </a:xfrm>
          <a:prstGeom prst="rect">
            <a:avLst/>
          </a:prstGeom>
          <a:noFill/>
        </p:spPr>
        <p:txBody>
          <a:bodyPr wrap="square" rtlCol="0">
            <a:spAutoFit/>
          </a:bodyPr>
          <a:lstStyle/>
          <a:p>
            <a:r>
              <a:rPr lang="en-GB" dirty="0"/>
              <a:t>No sharing</a:t>
            </a:r>
          </a:p>
        </p:txBody>
      </p:sp>
      <p:sp>
        <p:nvSpPr>
          <p:cNvPr id="20" name="TextBox 19">
            <a:extLst>
              <a:ext uri="{FF2B5EF4-FFF2-40B4-BE49-F238E27FC236}">
                <a16:creationId xmlns:a16="http://schemas.microsoft.com/office/drawing/2014/main" id="{9E70B311-6B56-A2BE-93B1-131980BE4778}"/>
              </a:ext>
            </a:extLst>
          </p:cNvPr>
          <p:cNvSpPr txBox="1"/>
          <p:nvPr/>
        </p:nvSpPr>
        <p:spPr>
          <a:xfrm>
            <a:off x="203195" y="4078578"/>
            <a:ext cx="1681497" cy="1200329"/>
          </a:xfrm>
          <a:prstGeom prst="rect">
            <a:avLst/>
          </a:prstGeom>
          <a:noFill/>
        </p:spPr>
        <p:txBody>
          <a:bodyPr wrap="square" rtlCol="0">
            <a:spAutoFit/>
          </a:bodyPr>
          <a:lstStyle/>
          <a:p>
            <a:r>
              <a:rPr lang="en-GB" dirty="0"/>
              <a:t>Update from one system is no effect on other systems</a:t>
            </a:r>
          </a:p>
        </p:txBody>
      </p:sp>
    </p:spTree>
    <p:extLst>
      <p:ext uri="{BB962C8B-B14F-4D97-AF65-F5344CB8AC3E}">
        <p14:creationId xmlns:p14="http://schemas.microsoft.com/office/powerpoint/2010/main" val="485207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sz="4000" dirty="0"/>
              <a:t>Questions</a:t>
            </a:r>
            <a:endParaRPr lang="en-US" dirty="0"/>
          </a:p>
        </p:txBody>
      </p:sp>
      <p:sp>
        <p:nvSpPr>
          <p:cNvPr id="3" name="Content Placeholder 2"/>
          <p:cNvSpPr>
            <a:spLocks noGrp="1"/>
          </p:cNvSpPr>
          <p:nvPr>
            <p:ph idx="1"/>
          </p:nvPr>
        </p:nvSpPr>
        <p:spPr/>
        <p:txBody>
          <a:bodyPr>
            <a:normAutofit/>
          </a:bodyPr>
          <a:lstStyle/>
          <a:p>
            <a:r>
              <a:rPr lang="en-US" sz="2800" dirty="0"/>
              <a:t>What is the largest data management system in the world? </a:t>
            </a:r>
          </a:p>
          <a:p>
            <a:r>
              <a:rPr lang="en-US" sz="2800" dirty="0"/>
              <a:t>What model that system used?</a:t>
            </a:r>
          </a:p>
          <a:p>
            <a:r>
              <a:rPr lang="en-US" sz="2800" dirty="0"/>
              <a:t>How satisfied are we with that system? </a:t>
            </a:r>
          </a:p>
        </p:txBody>
      </p:sp>
      <p:sp>
        <p:nvSpPr>
          <p:cNvPr id="4" name="Date Placeholder 3">
            <a:extLst>
              <a:ext uri="{FF2B5EF4-FFF2-40B4-BE49-F238E27FC236}">
                <a16:creationId xmlns:a16="http://schemas.microsoft.com/office/drawing/2014/main" id="{9F539584-C842-6BC6-54C0-611CC8DDCDF2}"/>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A20CAAE9-0D1A-9F53-5F7F-EDD072920D1A}"/>
              </a:ext>
            </a:extLst>
          </p:cNvPr>
          <p:cNvSpPr>
            <a:spLocks noGrp="1"/>
          </p:cNvSpPr>
          <p:nvPr>
            <p:ph type="sldNum" sz="quarter" idx="12"/>
          </p:nvPr>
        </p:nvSpPr>
        <p:spPr/>
        <p:txBody>
          <a:bodyPr/>
          <a:lstStyle/>
          <a:p>
            <a:fld id="{DBB41E9B-EDEB-B74F-9922-4816285B8426}" type="slidenum">
              <a:rPr lang="en-US" smtClean="0"/>
              <a:t>2</a:t>
            </a:fld>
            <a:endParaRPr lang="en-US"/>
          </a:p>
        </p:txBody>
      </p:sp>
    </p:spTree>
    <p:extLst>
      <p:ext uri="{BB962C8B-B14F-4D97-AF65-F5344CB8AC3E}">
        <p14:creationId xmlns:p14="http://schemas.microsoft.com/office/powerpoint/2010/main" val="29566379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Born of Semantic Web: Web:3.0</a:t>
            </a:r>
          </a:p>
        </p:txBody>
      </p:sp>
      <p:pic>
        <p:nvPicPr>
          <p:cNvPr id="4" name="Content Placeholder 3" descr="Berners-Lee_announcing_W3F.jpg"/>
          <p:cNvPicPr>
            <a:picLocks noGrp="1" noChangeAspect="1"/>
          </p:cNvPicPr>
          <p:nvPr>
            <p:ph idx="1"/>
          </p:nvPr>
        </p:nvPicPr>
        <p:blipFill>
          <a:blip r:embed="rId2">
            <a:extLst>
              <a:ext uri="{28A0092B-C50C-407E-A947-70E740481C1C}">
                <a14:useLocalDpi xmlns:a14="http://schemas.microsoft.com/office/drawing/2010/main" val="0"/>
              </a:ext>
            </a:extLst>
          </a:blip>
          <a:srcRect t="8753" b="8753"/>
          <a:stretch>
            <a:fillRect/>
          </a:stretch>
        </p:blipFill>
        <p:spPr>
          <a:xfrm>
            <a:off x="220134" y="1674091"/>
            <a:ext cx="3776133" cy="2785533"/>
          </a:xfrm>
        </p:spPr>
      </p:pic>
      <p:sp>
        <p:nvSpPr>
          <p:cNvPr id="5" name="Rectangle 4"/>
          <p:cNvSpPr/>
          <p:nvPr/>
        </p:nvSpPr>
        <p:spPr>
          <a:xfrm>
            <a:off x="4267200" y="1536174"/>
            <a:ext cx="4876800" cy="3785652"/>
          </a:xfrm>
          <a:prstGeom prst="rect">
            <a:avLst/>
          </a:prstGeom>
        </p:spPr>
        <p:txBody>
          <a:bodyPr wrap="square">
            <a:spAutoFit/>
          </a:bodyPr>
          <a:lstStyle/>
          <a:p>
            <a:r>
              <a:rPr lang="en-US" sz="2400" dirty="0"/>
              <a:t>The 2001 Scientific American article by Berners-Lee, </a:t>
            </a:r>
            <a:r>
              <a:rPr lang="en-US" sz="2400" dirty="0" err="1"/>
              <a:t>Hendler</a:t>
            </a:r>
            <a:r>
              <a:rPr lang="en-US" sz="2400" dirty="0"/>
              <a:t>, and </a:t>
            </a:r>
            <a:r>
              <a:rPr lang="en-US" sz="2400" dirty="0" err="1"/>
              <a:t>Lassila</a:t>
            </a:r>
            <a:r>
              <a:rPr lang="en-US" sz="2400" dirty="0"/>
              <a:t> described an expected evolution of the existing Web to a Semantic Web. In 2006, Berners-Lee and colleagues stated that: "This simple idea…remains largely unrealized”. However, more than four million Web domains contained Semantic Web markup In 2013.</a:t>
            </a:r>
          </a:p>
        </p:txBody>
      </p:sp>
      <p:sp>
        <p:nvSpPr>
          <p:cNvPr id="3" name="Date Placeholder 2">
            <a:extLst>
              <a:ext uri="{FF2B5EF4-FFF2-40B4-BE49-F238E27FC236}">
                <a16:creationId xmlns:a16="http://schemas.microsoft.com/office/drawing/2014/main" id="{8725E900-7C91-71FC-F57A-07A86A915B35}"/>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79560786-4363-781E-2945-9A202F8A2D99}"/>
              </a:ext>
            </a:extLst>
          </p:cNvPr>
          <p:cNvSpPr>
            <a:spLocks noGrp="1"/>
          </p:cNvSpPr>
          <p:nvPr>
            <p:ph type="sldNum" sz="quarter" idx="12"/>
          </p:nvPr>
        </p:nvSpPr>
        <p:spPr/>
        <p:txBody>
          <a:bodyPr/>
          <a:lstStyle/>
          <a:p>
            <a:fld id="{DBB41E9B-EDEB-B74F-9922-4816285B8426}" type="slidenum">
              <a:rPr lang="en-US" smtClean="0"/>
              <a:t>20</a:t>
            </a:fld>
            <a:endParaRPr lang="en-US"/>
          </a:p>
        </p:txBody>
      </p:sp>
      <p:pic>
        <p:nvPicPr>
          <p:cNvPr id="9" name="Picture 8">
            <a:extLst>
              <a:ext uri="{FF2B5EF4-FFF2-40B4-BE49-F238E27FC236}">
                <a16:creationId xmlns:a16="http://schemas.microsoft.com/office/drawing/2014/main" id="{BDA3C733-E2BE-EF18-6927-52A033A6E9B8}"/>
              </a:ext>
            </a:extLst>
          </p:cNvPr>
          <p:cNvPicPr>
            <a:picLocks noChangeAspect="1"/>
          </p:cNvPicPr>
          <p:nvPr/>
        </p:nvPicPr>
        <p:blipFill>
          <a:blip r:embed="rId3"/>
          <a:stretch>
            <a:fillRect/>
          </a:stretch>
        </p:blipFill>
        <p:spPr>
          <a:xfrm>
            <a:off x="910687" y="3918527"/>
            <a:ext cx="1610523" cy="2143305"/>
          </a:xfrm>
          <a:prstGeom prst="rect">
            <a:avLst/>
          </a:prstGeom>
        </p:spPr>
      </p:pic>
      <p:sp>
        <p:nvSpPr>
          <p:cNvPr id="11" name="TextBox 10">
            <a:extLst>
              <a:ext uri="{FF2B5EF4-FFF2-40B4-BE49-F238E27FC236}">
                <a16:creationId xmlns:a16="http://schemas.microsoft.com/office/drawing/2014/main" id="{ED099174-F57D-A61B-28AD-5B967FDD9ACE}"/>
              </a:ext>
            </a:extLst>
          </p:cNvPr>
          <p:cNvSpPr txBox="1"/>
          <p:nvPr/>
        </p:nvSpPr>
        <p:spPr>
          <a:xfrm>
            <a:off x="3639126" y="5839152"/>
            <a:ext cx="5351569" cy="646331"/>
          </a:xfrm>
          <a:prstGeom prst="rect">
            <a:avLst/>
          </a:prstGeom>
          <a:noFill/>
        </p:spPr>
        <p:txBody>
          <a:bodyPr wrap="square">
            <a:spAutoFit/>
          </a:bodyPr>
          <a:lstStyle/>
          <a:p>
            <a:r>
              <a:rPr lang="en-GB" dirty="0">
                <a:hlinkClick r:id="rId4"/>
              </a:rPr>
              <a:t>https://www.youtube.com/watch?v=OM6XIICm_qo</a:t>
            </a:r>
            <a:endParaRPr lang="en-GB" dirty="0"/>
          </a:p>
          <a:p>
            <a:endParaRPr lang="en-GB" dirty="0"/>
          </a:p>
        </p:txBody>
      </p:sp>
    </p:spTree>
    <p:extLst>
      <p:ext uri="{BB962C8B-B14F-4D97-AF65-F5344CB8AC3E}">
        <p14:creationId xmlns:p14="http://schemas.microsoft.com/office/powerpoint/2010/main" val="28161725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8E0EF-121B-D826-01F7-9B498632D5BE}"/>
              </a:ext>
            </a:extLst>
          </p:cNvPr>
          <p:cNvSpPr>
            <a:spLocks noGrp="1"/>
          </p:cNvSpPr>
          <p:nvPr>
            <p:ph type="title"/>
          </p:nvPr>
        </p:nvSpPr>
        <p:spPr/>
        <p:txBody>
          <a:bodyPr>
            <a:normAutofit/>
          </a:bodyPr>
          <a:lstStyle/>
          <a:p>
            <a:r>
              <a:rPr lang="en-GB" sz="4000" dirty="0"/>
              <a:t>Basic concept: Connect Data</a:t>
            </a:r>
          </a:p>
        </p:txBody>
      </p:sp>
      <p:sp>
        <p:nvSpPr>
          <p:cNvPr id="4" name="Date Placeholder 3">
            <a:extLst>
              <a:ext uri="{FF2B5EF4-FFF2-40B4-BE49-F238E27FC236}">
                <a16:creationId xmlns:a16="http://schemas.microsoft.com/office/drawing/2014/main" id="{E22426D5-1001-7A78-D819-A45E3D64FF53}"/>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B0FABA9B-8A32-C1C8-E288-9F90771E27E8}"/>
              </a:ext>
            </a:extLst>
          </p:cNvPr>
          <p:cNvSpPr>
            <a:spLocks noGrp="1"/>
          </p:cNvSpPr>
          <p:nvPr>
            <p:ph type="sldNum" sz="quarter" idx="12"/>
          </p:nvPr>
        </p:nvSpPr>
        <p:spPr/>
        <p:txBody>
          <a:bodyPr/>
          <a:lstStyle/>
          <a:p>
            <a:fld id="{DBB41E9B-EDEB-B74F-9922-4816285B8426}" type="slidenum">
              <a:rPr lang="en-US" smtClean="0"/>
              <a:pPr/>
              <a:t>21</a:t>
            </a:fld>
            <a:endParaRPr lang="en-US" dirty="0"/>
          </a:p>
        </p:txBody>
      </p:sp>
      <p:pic>
        <p:nvPicPr>
          <p:cNvPr id="7" name="Picture 6">
            <a:extLst>
              <a:ext uri="{FF2B5EF4-FFF2-40B4-BE49-F238E27FC236}">
                <a16:creationId xmlns:a16="http://schemas.microsoft.com/office/drawing/2014/main" id="{7575BA5A-25AC-3A11-CF7E-9B625EB03A5F}"/>
              </a:ext>
            </a:extLst>
          </p:cNvPr>
          <p:cNvPicPr>
            <a:picLocks noChangeAspect="1"/>
          </p:cNvPicPr>
          <p:nvPr/>
        </p:nvPicPr>
        <p:blipFill>
          <a:blip r:embed="rId2"/>
          <a:stretch>
            <a:fillRect/>
          </a:stretch>
        </p:blipFill>
        <p:spPr>
          <a:xfrm>
            <a:off x="2910602" y="2126746"/>
            <a:ext cx="3482203" cy="3569855"/>
          </a:xfrm>
          <a:prstGeom prst="rect">
            <a:avLst/>
          </a:prstGeom>
        </p:spPr>
      </p:pic>
      <p:sp>
        <p:nvSpPr>
          <p:cNvPr id="8" name="TextBox 7">
            <a:extLst>
              <a:ext uri="{FF2B5EF4-FFF2-40B4-BE49-F238E27FC236}">
                <a16:creationId xmlns:a16="http://schemas.microsoft.com/office/drawing/2014/main" id="{9331262F-CF26-09A9-0295-B4FB86CF9CFB}"/>
              </a:ext>
            </a:extLst>
          </p:cNvPr>
          <p:cNvSpPr txBox="1"/>
          <p:nvPr/>
        </p:nvSpPr>
        <p:spPr>
          <a:xfrm>
            <a:off x="705448" y="2502789"/>
            <a:ext cx="1100522" cy="369332"/>
          </a:xfrm>
          <a:prstGeom prst="rect">
            <a:avLst/>
          </a:prstGeom>
          <a:noFill/>
        </p:spPr>
        <p:txBody>
          <a:bodyPr wrap="square" rtlCol="0">
            <a:spAutoFit/>
          </a:bodyPr>
          <a:lstStyle/>
          <a:p>
            <a:r>
              <a:rPr lang="en-GB" dirty="0"/>
              <a:t>Facebook</a:t>
            </a:r>
          </a:p>
        </p:txBody>
      </p:sp>
      <p:sp>
        <p:nvSpPr>
          <p:cNvPr id="9" name="TextBox 8">
            <a:extLst>
              <a:ext uri="{FF2B5EF4-FFF2-40B4-BE49-F238E27FC236}">
                <a16:creationId xmlns:a16="http://schemas.microsoft.com/office/drawing/2014/main" id="{314D2AC8-3398-AF60-8552-150D4CF67522}"/>
              </a:ext>
            </a:extLst>
          </p:cNvPr>
          <p:cNvSpPr txBox="1"/>
          <p:nvPr/>
        </p:nvSpPr>
        <p:spPr>
          <a:xfrm>
            <a:off x="6616461" y="3673862"/>
            <a:ext cx="1100522" cy="369332"/>
          </a:xfrm>
          <a:prstGeom prst="rect">
            <a:avLst/>
          </a:prstGeom>
          <a:noFill/>
        </p:spPr>
        <p:txBody>
          <a:bodyPr wrap="square" rtlCol="0">
            <a:spAutoFit/>
          </a:bodyPr>
          <a:lstStyle/>
          <a:p>
            <a:r>
              <a:rPr lang="en-GB" dirty="0"/>
              <a:t>LinkedIn</a:t>
            </a:r>
          </a:p>
        </p:txBody>
      </p:sp>
      <p:sp>
        <p:nvSpPr>
          <p:cNvPr id="10" name="TextBox 9">
            <a:extLst>
              <a:ext uri="{FF2B5EF4-FFF2-40B4-BE49-F238E27FC236}">
                <a16:creationId xmlns:a16="http://schemas.microsoft.com/office/drawing/2014/main" id="{F678F5FB-8AA0-CF17-4302-6197778312C1}"/>
              </a:ext>
            </a:extLst>
          </p:cNvPr>
          <p:cNvSpPr txBox="1"/>
          <p:nvPr/>
        </p:nvSpPr>
        <p:spPr>
          <a:xfrm>
            <a:off x="742707" y="5514342"/>
            <a:ext cx="1599285" cy="369332"/>
          </a:xfrm>
          <a:prstGeom prst="rect">
            <a:avLst/>
          </a:prstGeom>
          <a:noFill/>
        </p:spPr>
        <p:txBody>
          <a:bodyPr wrap="square" rtlCol="0">
            <a:spAutoFit/>
          </a:bodyPr>
          <a:lstStyle/>
          <a:p>
            <a:r>
              <a:rPr lang="en-GB" dirty="0"/>
              <a:t>ResearchGate</a:t>
            </a:r>
          </a:p>
        </p:txBody>
      </p:sp>
      <p:cxnSp>
        <p:nvCxnSpPr>
          <p:cNvPr id="12" name="Straight Arrow Connector 11">
            <a:extLst>
              <a:ext uri="{FF2B5EF4-FFF2-40B4-BE49-F238E27FC236}">
                <a16:creationId xmlns:a16="http://schemas.microsoft.com/office/drawing/2014/main" id="{9A5726F4-55EA-E21B-B2E6-1EEFE18008FA}"/>
              </a:ext>
            </a:extLst>
          </p:cNvPr>
          <p:cNvCxnSpPr/>
          <p:nvPr/>
        </p:nvCxnSpPr>
        <p:spPr>
          <a:xfrm flipV="1">
            <a:off x="1884218" y="2502789"/>
            <a:ext cx="1542473" cy="14306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3" name="Straight Arrow Connector 12">
            <a:extLst>
              <a:ext uri="{FF2B5EF4-FFF2-40B4-BE49-F238E27FC236}">
                <a16:creationId xmlns:a16="http://schemas.microsoft.com/office/drawing/2014/main" id="{61A51468-01E6-8607-38FF-71EA18D66075}"/>
              </a:ext>
            </a:extLst>
          </p:cNvPr>
          <p:cNvCxnSpPr>
            <a:cxnSpLocks/>
          </p:cNvCxnSpPr>
          <p:nvPr/>
        </p:nvCxnSpPr>
        <p:spPr>
          <a:xfrm flipH="1">
            <a:off x="6142182" y="4054740"/>
            <a:ext cx="819233" cy="36024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5" name="Straight Arrow Connector 14">
            <a:extLst>
              <a:ext uri="{FF2B5EF4-FFF2-40B4-BE49-F238E27FC236}">
                <a16:creationId xmlns:a16="http://schemas.microsoft.com/office/drawing/2014/main" id="{9B7046D0-72C0-24F9-872A-BE667ABDBB65}"/>
              </a:ext>
            </a:extLst>
          </p:cNvPr>
          <p:cNvCxnSpPr>
            <a:cxnSpLocks/>
            <a:stCxn id="10" idx="3"/>
          </p:cNvCxnSpPr>
          <p:nvPr/>
        </p:nvCxnSpPr>
        <p:spPr>
          <a:xfrm flipV="1">
            <a:off x="2341992" y="5164872"/>
            <a:ext cx="1104632" cy="534136"/>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9" name="TextBox 18">
            <a:extLst>
              <a:ext uri="{FF2B5EF4-FFF2-40B4-BE49-F238E27FC236}">
                <a16:creationId xmlns:a16="http://schemas.microsoft.com/office/drawing/2014/main" id="{BB5CBF93-32A9-ADB9-8302-5FD2C58EFCB4}"/>
              </a:ext>
            </a:extLst>
          </p:cNvPr>
          <p:cNvSpPr txBox="1"/>
          <p:nvPr/>
        </p:nvSpPr>
        <p:spPr>
          <a:xfrm>
            <a:off x="6408243" y="1496999"/>
            <a:ext cx="2178387" cy="923330"/>
          </a:xfrm>
          <a:prstGeom prst="rect">
            <a:avLst/>
          </a:prstGeom>
          <a:noFill/>
        </p:spPr>
        <p:txBody>
          <a:bodyPr wrap="square" rtlCol="0">
            <a:spAutoFit/>
          </a:bodyPr>
          <a:lstStyle/>
          <a:p>
            <a:r>
              <a:rPr lang="en-GB" dirty="0"/>
              <a:t>All three places have information about </a:t>
            </a:r>
            <a:r>
              <a:rPr lang="en-GB" dirty="0">
                <a:solidFill>
                  <a:srgbClr val="C00000"/>
                </a:solidFill>
              </a:rPr>
              <a:t>Evan </a:t>
            </a:r>
            <a:r>
              <a:rPr lang="en-GB" dirty="0" err="1">
                <a:solidFill>
                  <a:srgbClr val="C00000"/>
                </a:solidFill>
              </a:rPr>
              <a:t>Sandhaus</a:t>
            </a:r>
            <a:r>
              <a:rPr lang="en-GB" dirty="0">
                <a:solidFill>
                  <a:srgbClr val="C00000"/>
                </a:solidFill>
              </a:rPr>
              <a:t> </a:t>
            </a:r>
          </a:p>
        </p:txBody>
      </p:sp>
    </p:spTree>
    <p:extLst>
      <p:ext uri="{BB962C8B-B14F-4D97-AF65-F5344CB8AC3E}">
        <p14:creationId xmlns:p14="http://schemas.microsoft.com/office/powerpoint/2010/main" val="820472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500" fill="hold"/>
                                        <p:tgtEl>
                                          <p:spTgt spid="15"/>
                                        </p:tgtEl>
                                        <p:attrNameLst>
                                          <p:attrName>ppt_x</p:attrName>
                                        </p:attrNameLst>
                                      </p:cBhvr>
                                      <p:tavLst>
                                        <p:tav tm="0">
                                          <p:val>
                                            <p:strVal val="#ppt_x"/>
                                          </p:val>
                                        </p:tav>
                                        <p:tav tm="100000">
                                          <p:val>
                                            <p:strVal val="#ppt_x"/>
                                          </p:val>
                                        </p:tav>
                                      </p:tavLst>
                                    </p:anim>
                                    <p:anim calcmode="lin" valueType="num">
                                      <p:cBhvr additive="base">
                                        <p:cTn id="2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fill="hold"/>
                                        <p:tgtEl>
                                          <p:spTgt spid="9"/>
                                        </p:tgtEl>
                                        <p:attrNameLst>
                                          <p:attrName>ppt_x</p:attrName>
                                        </p:attrNameLst>
                                      </p:cBhvr>
                                      <p:tavLst>
                                        <p:tav tm="0">
                                          <p:val>
                                            <p:strVal val="#ppt_x"/>
                                          </p:val>
                                        </p:tav>
                                        <p:tav tm="100000">
                                          <p:val>
                                            <p:strVal val="#ppt_x"/>
                                          </p:val>
                                        </p:tav>
                                      </p:tavLst>
                                    </p:anim>
                                    <p:anim calcmode="lin" valueType="num">
                                      <p:cBhvr additive="base">
                                        <p:cTn id="34" dur="500" fill="hold"/>
                                        <p:tgtEl>
                                          <p:spTgt spid="9"/>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additive="base">
                                        <p:cTn id="43" dur="500" fill="hold"/>
                                        <p:tgtEl>
                                          <p:spTgt spid="19"/>
                                        </p:tgtEl>
                                        <p:attrNameLst>
                                          <p:attrName>ppt_x</p:attrName>
                                        </p:attrNameLst>
                                      </p:cBhvr>
                                      <p:tavLst>
                                        <p:tav tm="0">
                                          <p:val>
                                            <p:strVal val="#ppt_x"/>
                                          </p:val>
                                        </p:tav>
                                        <p:tav tm="100000">
                                          <p:val>
                                            <p:strVal val="#ppt_x"/>
                                          </p:val>
                                        </p:tav>
                                      </p:tavLst>
                                    </p:anim>
                                    <p:anim calcmode="lin" valueType="num">
                                      <p:cBhvr additive="base">
                                        <p:cTn id="4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39229-DA38-5451-BD60-DAEDA665DC95}"/>
              </a:ext>
            </a:extLst>
          </p:cNvPr>
          <p:cNvSpPr>
            <a:spLocks noGrp="1"/>
          </p:cNvSpPr>
          <p:nvPr>
            <p:ph type="title"/>
          </p:nvPr>
        </p:nvSpPr>
        <p:spPr>
          <a:xfrm>
            <a:off x="457199" y="183358"/>
            <a:ext cx="8699260" cy="1143000"/>
          </a:xfrm>
        </p:spPr>
        <p:txBody>
          <a:bodyPr>
            <a:normAutofit/>
          </a:bodyPr>
          <a:lstStyle/>
          <a:p>
            <a:r>
              <a:rPr lang="en-GB" sz="3600" dirty="0"/>
              <a:t>Connecting Silos: Building the Data Web</a:t>
            </a:r>
          </a:p>
        </p:txBody>
      </p:sp>
      <p:pic>
        <p:nvPicPr>
          <p:cNvPr id="7" name="Content Placeholder 6">
            <a:extLst>
              <a:ext uri="{FF2B5EF4-FFF2-40B4-BE49-F238E27FC236}">
                <a16:creationId xmlns:a16="http://schemas.microsoft.com/office/drawing/2014/main" id="{A15B8397-CFF3-FEF1-2E9B-AB62A9885ED3}"/>
              </a:ext>
            </a:extLst>
          </p:cNvPr>
          <p:cNvPicPr>
            <a:picLocks noGrp="1" noChangeAspect="1"/>
          </p:cNvPicPr>
          <p:nvPr>
            <p:ph idx="1"/>
          </p:nvPr>
        </p:nvPicPr>
        <p:blipFill>
          <a:blip r:embed="rId2"/>
          <a:stretch>
            <a:fillRect/>
          </a:stretch>
        </p:blipFill>
        <p:spPr>
          <a:xfrm>
            <a:off x="1662546" y="1456413"/>
            <a:ext cx="4797711" cy="4769882"/>
          </a:xfrm>
        </p:spPr>
      </p:pic>
      <p:sp>
        <p:nvSpPr>
          <p:cNvPr id="4" name="Date Placeholder 3">
            <a:extLst>
              <a:ext uri="{FF2B5EF4-FFF2-40B4-BE49-F238E27FC236}">
                <a16:creationId xmlns:a16="http://schemas.microsoft.com/office/drawing/2014/main" id="{DDCCE19E-09C0-DE3E-E1A5-7BD004944BC9}"/>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B9D6D99C-D298-F031-3F75-A254DBB11AE6}"/>
              </a:ext>
            </a:extLst>
          </p:cNvPr>
          <p:cNvSpPr>
            <a:spLocks noGrp="1"/>
          </p:cNvSpPr>
          <p:nvPr>
            <p:ph type="sldNum" sz="quarter" idx="12"/>
          </p:nvPr>
        </p:nvSpPr>
        <p:spPr/>
        <p:txBody>
          <a:bodyPr/>
          <a:lstStyle/>
          <a:p>
            <a:fld id="{DBB41E9B-EDEB-B74F-9922-4816285B8426}" type="slidenum">
              <a:rPr lang="en-US" smtClean="0"/>
              <a:pPr/>
              <a:t>22</a:t>
            </a:fld>
            <a:endParaRPr lang="en-US" dirty="0"/>
          </a:p>
        </p:txBody>
      </p:sp>
      <p:sp>
        <p:nvSpPr>
          <p:cNvPr id="8" name="TextBox 7">
            <a:extLst>
              <a:ext uri="{FF2B5EF4-FFF2-40B4-BE49-F238E27FC236}">
                <a16:creationId xmlns:a16="http://schemas.microsoft.com/office/drawing/2014/main" id="{866DE3E9-0316-6AF0-8CDC-2A24F0E1D1C0}"/>
              </a:ext>
            </a:extLst>
          </p:cNvPr>
          <p:cNvSpPr txBox="1"/>
          <p:nvPr/>
        </p:nvSpPr>
        <p:spPr>
          <a:xfrm>
            <a:off x="6617855" y="2969025"/>
            <a:ext cx="2068945" cy="646331"/>
          </a:xfrm>
          <a:prstGeom prst="rect">
            <a:avLst/>
          </a:prstGeom>
          <a:noFill/>
        </p:spPr>
        <p:txBody>
          <a:bodyPr wrap="square" rtlCol="0">
            <a:spAutoFit/>
          </a:bodyPr>
          <a:lstStyle/>
          <a:p>
            <a:r>
              <a:rPr lang="en-GB" dirty="0"/>
              <a:t>Links between </a:t>
            </a:r>
            <a:r>
              <a:rPr lang="en-GB" dirty="0">
                <a:solidFill>
                  <a:srgbClr val="C00000"/>
                </a:solidFill>
              </a:rPr>
              <a:t>facts!</a:t>
            </a:r>
            <a:r>
              <a:rPr lang="en-GB" dirty="0"/>
              <a:t> </a:t>
            </a:r>
          </a:p>
        </p:txBody>
      </p:sp>
      <p:sp>
        <p:nvSpPr>
          <p:cNvPr id="9" name="TextBox 8">
            <a:extLst>
              <a:ext uri="{FF2B5EF4-FFF2-40B4-BE49-F238E27FC236}">
                <a16:creationId xmlns:a16="http://schemas.microsoft.com/office/drawing/2014/main" id="{E062E98B-EBF3-16AD-C3DC-D64B6B5FEF8C}"/>
              </a:ext>
            </a:extLst>
          </p:cNvPr>
          <p:cNvSpPr txBox="1"/>
          <p:nvPr/>
        </p:nvSpPr>
        <p:spPr>
          <a:xfrm>
            <a:off x="6573501" y="2039885"/>
            <a:ext cx="2245831" cy="646331"/>
          </a:xfrm>
          <a:prstGeom prst="rect">
            <a:avLst/>
          </a:prstGeom>
          <a:noFill/>
        </p:spPr>
        <p:txBody>
          <a:bodyPr wrap="square" rtlCol="0">
            <a:spAutoFit/>
          </a:bodyPr>
          <a:lstStyle/>
          <a:p>
            <a:r>
              <a:rPr lang="en-GB" dirty="0"/>
              <a:t>Instead of Links between documents </a:t>
            </a:r>
          </a:p>
        </p:txBody>
      </p:sp>
    </p:spTree>
    <p:extLst>
      <p:ext uri="{BB962C8B-B14F-4D97-AF65-F5344CB8AC3E}">
        <p14:creationId xmlns:p14="http://schemas.microsoft.com/office/powerpoint/2010/main" val="5714556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004E5-F850-1749-216D-5A55EACFD60E}"/>
              </a:ext>
            </a:extLst>
          </p:cNvPr>
          <p:cNvSpPr>
            <a:spLocks noGrp="1"/>
          </p:cNvSpPr>
          <p:nvPr>
            <p:ph type="title"/>
          </p:nvPr>
        </p:nvSpPr>
        <p:spPr/>
        <p:txBody>
          <a:bodyPr>
            <a:noAutofit/>
          </a:bodyPr>
          <a:lstStyle/>
          <a:p>
            <a:r>
              <a:rPr lang="en-GB" sz="3600" dirty="0"/>
              <a:t>Connecting Silos: Building the Data Web</a:t>
            </a:r>
          </a:p>
        </p:txBody>
      </p:sp>
      <p:pic>
        <p:nvPicPr>
          <p:cNvPr id="7" name="Content Placeholder 6">
            <a:extLst>
              <a:ext uri="{FF2B5EF4-FFF2-40B4-BE49-F238E27FC236}">
                <a16:creationId xmlns:a16="http://schemas.microsoft.com/office/drawing/2014/main" id="{13ACC4B2-9D67-3FCA-CD03-2950AB85EAC0}"/>
              </a:ext>
            </a:extLst>
          </p:cNvPr>
          <p:cNvPicPr>
            <a:picLocks noGrp="1" noChangeAspect="1"/>
          </p:cNvPicPr>
          <p:nvPr>
            <p:ph idx="1"/>
          </p:nvPr>
        </p:nvPicPr>
        <p:blipFill>
          <a:blip r:embed="rId2"/>
          <a:stretch>
            <a:fillRect/>
          </a:stretch>
        </p:blipFill>
        <p:spPr>
          <a:xfrm>
            <a:off x="120073" y="1326165"/>
            <a:ext cx="6699105" cy="5030185"/>
          </a:xfrm>
        </p:spPr>
      </p:pic>
      <p:sp>
        <p:nvSpPr>
          <p:cNvPr id="4" name="Date Placeholder 3">
            <a:extLst>
              <a:ext uri="{FF2B5EF4-FFF2-40B4-BE49-F238E27FC236}">
                <a16:creationId xmlns:a16="http://schemas.microsoft.com/office/drawing/2014/main" id="{7B1E3078-7971-1E1C-F8C7-21E36E79DF0F}"/>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D79871E4-20EA-2F54-5B6A-C18B8732F98F}"/>
              </a:ext>
            </a:extLst>
          </p:cNvPr>
          <p:cNvSpPr>
            <a:spLocks noGrp="1"/>
          </p:cNvSpPr>
          <p:nvPr>
            <p:ph type="sldNum" sz="quarter" idx="12"/>
          </p:nvPr>
        </p:nvSpPr>
        <p:spPr/>
        <p:txBody>
          <a:bodyPr/>
          <a:lstStyle/>
          <a:p>
            <a:fld id="{DBB41E9B-EDEB-B74F-9922-4816285B8426}" type="slidenum">
              <a:rPr lang="en-US" smtClean="0"/>
              <a:pPr/>
              <a:t>23</a:t>
            </a:fld>
            <a:endParaRPr lang="en-US" dirty="0"/>
          </a:p>
        </p:txBody>
      </p:sp>
      <p:sp>
        <p:nvSpPr>
          <p:cNvPr id="8" name="TextBox 7">
            <a:extLst>
              <a:ext uri="{FF2B5EF4-FFF2-40B4-BE49-F238E27FC236}">
                <a16:creationId xmlns:a16="http://schemas.microsoft.com/office/drawing/2014/main" id="{7AE95465-6DA3-A0AE-D888-02F088C87304}"/>
              </a:ext>
            </a:extLst>
          </p:cNvPr>
          <p:cNvSpPr txBox="1"/>
          <p:nvPr/>
        </p:nvSpPr>
        <p:spPr>
          <a:xfrm>
            <a:off x="6461651" y="1514963"/>
            <a:ext cx="2562276" cy="1200329"/>
          </a:xfrm>
          <a:prstGeom prst="rect">
            <a:avLst/>
          </a:prstGeom>
          <a:noFill/>
        </p:spPr>
        <p:txBody>
          <a:bodyPr wrap="square" rtlCol="0">
            <a:spAutoFit/>
          </a:bodyPr>
          <a:lstStyle/>
          <a:p>
            <a:r>
              <a:rPr lang="en-GB" dirty="0"/>
              <a:t>HTML (Web 1.0):</a:t>
            </a:r>
          </a:p>
          <a:p>
            <a:r>
              <a:rPr lang="en-GB" dirty="0"/>
              <a:t>Hide machine connections from information</a:t>
            </a:r>
          </a:p>
        </p:txBody>
      </p:sp>
      <p:sp>
        <p:nvSpPr>
          <p:cNvPr id="9" name="TextBox 8">
            <a:extLst>
              <a:ext uri="{FF2B5EF4-FFF2-40B4-BE49-F238E27FC236}">
                <a16:creationId xmlns:a16="http://schemas.microsoft.com/office/drawing/2014/main" id="{78B904F7-12F0-446C-067D-11B0DD3C96F2}"/>
              </a:ext>
            </a:extLst>
          </p:cNvPr>
          <p:cNvSpPr txBox="1"/>
          <p:nvPr/>
        </p:nvSpPr>
        <p:spPr>
          <a:xfrm>
            <a:off x="6461651" y="4598160"/>
            <a:ext cx="2683743" cy="1200329"/>
          </a:xfrm>
          <a:prstGeom prst="rect">
            <a:avLst/>
          </a:prstGeom>
          <a:noFill/>
        </p:spPr>
        <p:txBody>
          <a:bodyPr wrap="square" rtlCol="0">
            <a:spAutoFit/>
          </a:bodyPr>
          <a:lstStyle/>
          <a:p>
            <a:r>
              <a:rPr lang="en-GB" dirty="0"/>
              <a:t>Semantic web (Web 3.0):</a:t>
            </a:r>
          </a:p>
          <a:p>
            <a:r>
              <a:rPr lang="en-GB" dirty="0"/>
              <a:t>Hide the documents connections and focus on data and facts </a:t>
            </a:r>
          </a:p>
        </p:txBody>
      </p:sp>
    </p:spTree>
    <p:extLst>
      <p:ext uri="{BB962C8B-B14F-4D97-AF65-F5344CB8AC3E}">
        <p14:creationId xmlns:p14="http://schemas.microsoft.com/office/powerpoint/2010/main" val="17886648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6B60E-F9F9-A8A4-B7B6-7B9F725391AD}"/>
              </a:ext>
            </a:extLst>
          </p:cNvPr>
          <p:cNvSpPr>
            <a:spLocks noGrp="1"/>
          </p:cNvSpPr>
          <p:nvPr>
            <p:ph type="title"/>
          </p:nvPr>
        </p:nvSpPr>
        <p:spPr/>
        <p:txBody>
          <a:bodyPr>
            <a:noAutofit/>
          </a:bodyPr>
          <a:lstStyle/>
          <a:p>
            <a:r>
              <a:rPr lang="en-GB" sz="3600" dirty="0"/>
              <a:t>Connecting Silos: Building the Data Web</a:t>
            </a:r>
          </a:p>
        </p:txBody>
      </p:sp>
      <p:pic>
        <p:nvPicPr>
          <p:cNvPr id="7" name="Content Placeholder 6">
            <a:extLst>
              <a:ext uri="{FF2B5EF4-FFF2-40B4-BE49-F238E27FC236}">
                <a16:creationId xmlns:a16="http://schemas.microsoft.com/office/drawing/2014/main" id="{E58DA45C-388F-3AB8-BA75-077BE73CF166}"/>
              </a:ext>
            </a:extLst>
          </p:cNvPr>
          <p:cNvPicPr>
            <a:picLocks noGrp="1" noChangeAspect="1"/>
          </p:cNvPicPr>
          <p:nvPr>
            <p:ph idx="1"/>
          </p:nvPr>
        </p:nvPicPr>
        <p:blipFill>
          <a:blip r:embed="rId2"/>
          <a:stretch>
            <a:fillRect/>
          </a:stretch>
        </p:blipFill>
        <p:spPr>
          <a:xfrm>
            <a:off x="1330036" y="1413345"/>
            <a:ext cx="5979441" cy="4943005"/>
          </a:xfrm>
        </p:spPr>
      </p:pic>
      <p:sp>
        <p:nvSpPr>
          <p:cNvPr id="4" name="Date Placeholder 3">
            <a:extLst>
              <a:ext uri="{FF2B5EF4-FFF2-40B4-BE49-F238E27FC236}">
                <a16:creationId xmlns:a16="http://schemas.microsoft.com/office/drawing/2014/main" id="{80237954-8696-7B1F-B8C8-7DFB4CF0F8D7}"/>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10B0F04A-4ACD-F682-AF8D-48720DBEC517}"/>
              </a:ext>
            </a:extLst>
          </p:cNvPr>
          <p:cNvSpPr>
            <a:spLocks noGrp="1"/>
          </p:cNvSpPr>
          <p:nvPr>
            <p:ph type="sldNum" sz="quarter" idx="12"/>
          </p:nvPr>
        </p:nvSpPr>
        <p:spPr/>
        <p:txBody>
          <a:bodyPr/>
          <a:lstStyle/>
          <a:p>
            <a:fld id="{DBB41E9B-EDEB-B74F-9922-4816285B8426}" type="slidenum">
              <a:rPr lang="en-US" smtClean="0"/>
              <a:pPr/>
              <a:t>24</a:t>
            </a:fld>
            <a:endParaRPr lang="en-US" dirty="0"/>
          </a:p>
        </p:txBody>
      </p:sp>
    </p:spTree>
    <p:extLst>
      <p:ext uri="{BB962C8B-B14F-4D97-AF65-F5344CB8AC3E}">
        <p14:creationId xmlns:p14="http://schemas.microsoft.com/office/powerpoint/2010/main" val="11220338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Aims of Semantic Web</a:t>
            </a:r>
          </a:p>
        </p:txBody>
      </p:sp>
      <p:sp>
        <p:nvSpPr>
          <p:cNvPr id="3" name="Content Placeholder 2"/>
          <p:cNvSpPr>
            <a:spLocks noGrp="1"/>
          </p:cNvSpPr>
          <p:nvPr>
            <p:ph idx="1"/>
          </p:nvPr>
        </p:nvSpPr>
        <p:spPr>
          <a:xfrm>
            <a:off x="543550" y="1533237"/>
            <a:ext cx="8229600" cy="4118194"/>
          </a:xfrm>
        </p:spPr>
        <p:txBody>
          <a:bodyPr>
            <a:normAutofit lnSpcReduction="10000"/>
          </a:bodyPr>
          <a:lstStyle/>
          <a:p>
            <a:r>
              <a:rPr lang="en-GB" b="1" dirty="0">
                <a:solidFill>
                  <a:srgbClr val="FF0000"/>
                </a:solidFill>
              </a:rPr>
              <a:t>Eliminate the misinformation (ill-representation),   by,  </a:t>
            </a:r>
          </a:p>
          <a:p>
            <a:r>
              <a:rPr lang="en-GB" b="1" dirty="0">
                <a:solidFill>
                  <a:srgbClr val="FF0000"/>
                </a:solidFill>
              </a:rPr>
              <a:t>Opening up the web of data </a:t>
            </a:r>
          </a:p>
          <a:p>
            <a:r>
              <a:rPr lang="en-GB" dirty="0"/>
              <a:t>Encouraging companies, organisations and individuals to </a:t>
            </a:r>
            <a:r>
              <a:rPr lang="en-GB" b="1" dirty="0">
                <a:solidFill>
                  <a:srgbClr val="FF0000"/>
                </a:solidFill>
              </a:rPr>
              <a:t>publish their data freely, in an open standard format</a:t>
            </a:r>
            <a:r>
              <a:rPr lang="en-GB" dirty="0"/>
              <a:t>.</a:t>
            </a:r>
          </a:p>
          <a:p>
            <a:r>
              <a:rPr lang="en-GB" dirty="0"/>
              <a:t>Encouraging businesses to </a:t>
            </a:r>
            <a:r>
              <a:rPr lang="en-GB" b="1" dirty="0">
                <a:solidFill>
                  <a:srgbClr val="FF0000"/>
                </a:solidFill>
              </a:rPr>
              <a:t>use data already available on the web</a:t>
            </a:r>
            <a:r>
              <a:rPr lang="en-GB" dirty="0"/>
              <a:t> (data give/take).</a:t>
            </a:r>
          </a:p>
          <a:p>
            <a:pPr marL="0" indent="0">
              <a:buNone/>
            </a:pPr>
            <a:endParaRPr lang="en-GB" dirty="0"/>
          </a:p>
        </p:txBody>
      </p:sp>
      <p:sp>
        <p:nvSpPr>
          <p:cNvPr id="4" name="Date Placeholder 3">
            <a:extLst>
              <a:ext uri="{FF2B5EF4-FFF2-40B4-BE49-F238E27FC236}">
                <a16:creationId xmlns:a16="http://schemas.microsoft.com/office/drawing/2014/main" id="{547990D3-DE48-CFC7-EC71-E769E8EF9A4A}"/>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7D9C3543-02D6-9965-286A-B2E261EBDC64}"/>
              </a:ext>
            </a:extLst>
          </p:cNvPr>
          <p:cNvSpPr>
            <a:spLocks noGrp="1"/>
          </p:cNvSpPr>
          <p:nvPr>
            <p:ph type="sldNum" sz="quarter" idx="12"/>
          </p:nvPr>
        </p:nvSpPr>
        <p:spPr/>
        <p:txBody>
          <a:bodyPr/>
          <a:lstStyle/>
          <a:p>
            <a:fld id="{DBB41E9B-EDEB-B74F-9922-4816285B8426}" type="slidenum">
              <a:rPr lang="en-US" smtClean="0"/>
              <a:t>25</a:t>
            </a:fld>
            <a:endParaRPr lang="en-US"/>
          </a:p>
        </p:txBody>
      </p:sp>
    </p:spTree>
    <p:extLst>
      <p:ext uri="{BB962C8B-B14F-4D97-AF65-F5344CB8AC3E}">
        <p14:creationId xmlns:p14="http://schemas.microsoft.com/office/powerpoint/2010/main" val="16565842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Benefits</a:t>
            </a:r>
          </a:p>
        </p:txBody>
      </p:sp>
      <p:sp>
        <p:nvSpPr>
          <p:cNvPr id="3" name="Content Placeholder 2"/>
          <p:cNvSpPr>
            <a:spLocks noGrp="1"/>
          </p:cNvSpPr>
          <p:nvPr>
            <p:ph idx="1"/>
          </p:nvPr>
        </p:nvSpPr>
        <p:spPr/>
        <p:txBody>
          <a:bodyPr>
            <a:normAutofit fontScale="85000" lnSpcReduction="10000"/>
          </a:bodyPr>
          <a:lstStyle/>
          <a:p>
            <a:r>
              <a:rPr lang="en-GB" dirty="0"/>
              <a:t>In essence, taking all that information source (data and basic facts) published in HTML documents in different places, and the description of models of data (meaning) that allow data to be treated - and researched - as if it were </a:t>
            </a:r>
            <a:r>
              <a:rPr lang="en-GB" dirty="0">
                <a:solidFill>
                  <a:srgbClr val="C00000"/>
                </a:solidFill>
              </a:rPr>
              <a:t>one database</a:t>
            </a:r>
            <a:r>
              <a:rPr lang="en-GB" dirty="0"/>
              <a:t>. </a:t>
            </a:r>
          </a:p>
          <a:p>
            <a:r>
              <a:rPr lang="en-GB" b="1" dirty="0">
                <a:solidFill>
                  <a:srgbClr val="FF0000"/>
                </a:solidFill>
              </a:rPr>
              <a:t>Open up the access to the web of data </a:t>
            </a:r>
            <a:r>
              <a:rPr lang="en-GB" b="1" dirty="0"/>
              <a:t>allows</a:t>
            </a:r>
            <a:r>
              <a:rPr lang="en-GB" b="1" dirty="0">
                <a:solidFill>
                  <a:srgbClr val="FF0000"/>
                </a:solidFill>
              </a:rPr>
              <a:t> data analytics. Machine learning and AI to be advanced. </a:t>
            </a:r>
          </a:p>
          <a:p>
            <a:r>
              <a:rPr lang="en-GB" dirty="0"/>
              <a:t>The benefits to the automated information/knowledge search of all the data humanity has to offer available on the internet.</a:t>
            </a:r>
          </a:p>
        </p:txBody>
      </p:sp>
      <p:sp>
        <p:nvSpPr>
          <p:cNvPr id="4" name="Date Placeholder 3">
            <a:extLst>
              <a:ext uri="{FF2B5EF4-FFF2-40B4-BE49-F238E27FC236}">
                <a16:creationId xmlns:a16="http://schemas.microsoft.com/office/drawing/2014/main" id="{D73E9D22-5D8E-966F-E994-BFF2EF96221C}"/>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D615BB85-7F03-9E46-96AD-34246AEDF37F}"/>
              </a:ext>
            </a:extLst>
          </p:cNvPr>
          <p:cNvSpPr>
            <a:spLocks noGrp="1"/>
          </p:cNvSpPr>
          <p:nvPr>
            <p:ph type="sldNum" sz="quarter" idx="12"/>
          </p:nvPr>
        </p:nvSpPr>
        <p:spPr/>
        <p:txBody>
          <a:bodyPr/>
          <a:lstStyle/>
          <a:p>
            <a:fld id="{DBB41E9B-EDEB-B74F-9922-4816285B8426}" type="slidenum">
              <a:rPr lang="en-US" smtClean="0"/>
              <a:t>26</a:t>
            </a:fld>
            <a:endParaRPr lang="en-US"/>
          </a:p>
        </p:txBody>
      </p:sp>
    </p:spTree>
    <p:extLst>
      <p:ext uri="{BB962C8B-B14F-4D97-AF65-F5344CB8AC3E}">
        <p14:creationId xmlns:p14="http://schemas.microsoft.com/office/powerpoint/2010/main" val="22187152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cap="none" dirty="0"/>
              <a:t>Introduction to Graph Data Model</a:t>
            </a:r>
          </a:p>
        </p:txBody>
      </p:sp>
      <p:sp>
        <p:nvSpPr>
          <p:cNvPr id="5" name="Text Placeholder 4"/>
          <p:cNvSpPr>
            <a:spLocks noGrp="1"/>
          </p:cNvSpPr>
          <p:nvPr>
            <p:ph type="body" idx="1"/>
          </p:nvPr>
        </p:nvSpPr>
        <p:spPr/>
        <p:txBody>
          <a:bodyPr/>
          <a:lstStyle/>
          <a:p>
            <a:r>
              <a:rPr lang="en-GB" dirty="0"/>
              <a:t>Semantic Data Modelling: data is modelled as a graph</a:t>
            </a:r>
          </a:p>
        </p:txBody>
      </p:sp>
      <p:sp>
        <p:nvSpPr>
          <p:cNvPr id="2" name="Date Placeholder 1">
            <a:extLst>
              <a:ext uri="{FF2B5EF4-FFF2-40B4-BE49-F238E27FC236}">
                <a16:creationId xmlns:a16="http://schemas.microsoft.com/office/drawing/2014/main" id="{D5318EB2-8872-74CC-7463-22FDCCC049EB}"/>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B2FAB3BD-361A-1FCD-BA73-D690AC885E75}"/>
              </a:ext>
            </a:extLst>
          </p:cNvPr>
          <p:cNvSpPr>
            <a:spLocks noGrp="1"/>
          </p:cNvSpPr>
          <p:nvPr>
            <p:ph type="sldNum" sz="quarter" idx="12"/>
          </p:nvPr>
        </p:nvSpPr>
        <p:spPr/>
        <p:txBody>
          <a:bodyPr/>
          <a:lstStyle/>
          <a:p>
            <a:fld id="{DBB41E9B-EDEB-B74F-9922-4816285B8426}" type="slidenum">
              <a:rPr lang="en-US" smtClean="0"/>
              <a:t>27</a:t>
            </a:fld>
            <a:endParaRPr lang="en-US"/>
          </a:p>
        </p:txBody>
      </p:sp>
    </p:spTree>
    <p:extLst>
      <p:ext uri="{BB962C8B-B14F-4D97-AF65-F5344CB8AC3E}">
        <p14:creationId xmlns:p14="http://schemas.microsoft.com/office/powerpoint/2010/main" val="23852564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Graph Data</a:t>
            </a:r>
          </a:p>
        </p:txBody>
      </p:sp>
      <p:sp>
        <p:nvSpPr>
          <p:cNvPr id="5" name="Date Placeholder 4">
            <a:extLst>
              <a:ext uri="{FF2B5EF4-FFF2-40B4-BE49-F238E27FC236}">
                <a16:creationId xmlns:a16="http://schemas.microsoft.com/office/drawing/2014/main" id="{CF3D61DA-40E1-C2E3-8129-9167EFF62E3F}"/>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F15EB745-6C03-F6C9-0DE3-C7C2AC2CA30C}"/>
              </a:ext>
            </a:extLst>
          </p:cNvPr>
          <p:cNvSpPr>
            <a:spLocks noGrp="1"/>
          </p:cNvSpPr>
          <p:nvPr>
            <p:ph type="sldNum" sz="quarter" idx="12"/>
          </p:nvPr>
        </p:nvSpPr>
        <p:spPr/>
        <p:txBody>
          <a:bodyPr/>
          <a:lstStyle/>
          <a:p>
            <a:fld id="{DBB41E9B-EDEB-B74F-9922-4816285B8426}" type="slidenum">
              <a:rPr lang="en-US" smtClean="0"/>
              <a:t>28</a:t>
            </a:fld>
            <a:endParaRPr lang="en-US"/>
          </a:p>
        </p:txBody>
      </p:sp>
      <p:sp>
        <p:nvSpPr>
          <p:cNvPr id="9" name="TextBox 8">
            <a:extLst>
              <a:ext uri="{FF2B5EF4-FFF2-40B4-BE49-F238E27FC236}">
                <a16:creationId xmlns:a16="http://schemas.microsoft.com/office/drawing/2014/main" id="{8B6D7FDC-9827-0F80-1B84-9CBA864734DF}"/>
              </a:ext>
            </a:extLst>
          </p:cNvPr>
          <p:cNvSpPr txBox="1"/>
          <p:nvPr/>
        </p:nvSpPr>
        <p:spPr>
          <a:xfrm>
            <a:off x="771540" y="1553527"/>
            <a:ext cx="4345405" cy="4524315"/>
          </a:xfrm>
          <a:prstGeom prst="rect">
            <a:avLst/>
          </a:prstGeom>
          <a:noFill/>
        </p:spPr>
        <p:txBody>
          <a:bodyPr wrap="square">
            <a:spAutoFit/>
          </a:bodyPr>
          <a:lstStyle/>
          <a:p>
            <a:r>
              <a:rPr lang="en-GB" sz="2400" dirty="0"/>
              <a:t>A graph data structure consists of a finite (and possibly mutable) set of </a:t>
            </a:r>
            <a:r>
              <a:rPr lang="en-GB" sz="2400" b="1" dirty="0"/>
              <a:t>vertices</a:t>
            </a:r>
            <a:r>
              <a:rPr lang="en-GB" sz="2400" dirty="0"/>
              <a:t> (also called </a:t>
            </a:r>
            <a:r>
              <a:rPr lang="en-GB" sz="2400" b="1" dirty="0"/>
              <a:t>nodes</a:t>
            </a:r>
            <a:r>
              <a:rPr lang="en-GB" sz="2400" dirty="0"/>
              <a:t> or </a:t>
            </a:r>
            <a:r>
              <a:rPr lang="en-GB" sz="2400" b="1" dirty="0"/>
              <a:t>points</a:t>
            </a:r>
            <a:r>
              <a:rPr lang="en-GB" sz="2400" dirty="0"/>
              <a:t>), together with a set of unordered pairs of these vertices for an undirected graph or a set of ordered pairs for a directed graph. These pairs are known as </a:t>
            </a:r>
            <a:r>
              <a:rPr lang="en-GB" sz="2400" b="1" dirty="0"/>
              <a:t>edges</a:t>
            </a:r>
            <a:r>
              <a:rPr lang="en-GB" sz="2400" dirty="0"/>
              <a:t> (also called </a:t>
            </a:r>
            <a:r>
              <a:rPr lang="en-GB" sz="2400" b="1" dirty="0"/>
              <a:t>links</a:t>
            </a:r>
            <a:r>
              <a:rPr lang="en-GB" sz="2400" dirty="0"/>
              <a:t> or </a:t>
            </a:r>
            <a:r>
              <a:rPr lang="en-GB" sz="2400" b="1" dirty="0"/>
              <a:t>lines</a:t>
            </a:r>
            <a:r>
              <a:rPr lang="en-GB" sz="2400" dirty="0"/>
              <a:t>), and for a directed graph are also known as edges but also sometimes </a:t>
            </a:r>
            <a:r>
              <a:rPr lang="en-GB" sz="2400" b="1" dirty="0"/>
              <a:t>arrows</a:t>
            </a:r>
            <a:r>
              <a:rPr lang="en-GB" sz="2400" dirty="0"/>
              <a:t> or </a:t>
            </a:r>
            <a:r>
              <a:rPr lang="en-GB" sz="2400" b="1" dirty="0"/>
              <a:t>arcs.</a:t>
            </a:r>
          </a:p>
        </p:txBody>
      </p:sp>
      <p:pic>
        <p:nvPicPr>
          <p:cNvPr id="12" name="Picture 11">
            <a:extLst>
              <a:ext uri="{FF2B5EF4-FFF2-40B4-BE49-F238E27FC236}">
                <a16:creationId xmlns:a16="http://schemas.microsoft.com/office/drawing/2014/main" id="{2EF0A238-ABA8-C71D-417C-C21A797BE517}"/>
              </a:ext>
            </a:extLst>
          </p:cNvPr>
          <p:cNvPicPr>
            <a:picLocks noChangeAspect="1"/>
          </p:cNvPicPr>
          <p:nvPr/>
        </p:nvPicPr>
        <p:blipFill>
          <a:blip r:embed="rId2"/>
          <a:stretch>
            <a:fillRect/>
          </a:stretch>
        </p:blipFill>
        <p:spPr>
          <a:xfrm>
            <a:off x="5485311" y="2321128"/>
            <a:ext cx="3048000" cy="2743200"/>
          </a:xfrm>
          <a:prstGeom prst="rect">
            <a:avLst/>
          </a:prstGeom>
        </p:spPr>
      </p:pic>
      <p:sp>
        <p:nvSpPr>
          <p:cNvPr id="14" name="TextBox 13">
            <a:extLst>
              <a:ext uri="{FF2B5EF4-FFF2-40B4-BE49-F238E27FC236}">
                <a16:creationId xmlns:a16="http://schemas.microsoft.com/office/drawing/2014/main" id="{5AC7C793-BB35-7847-A18C-508200B7AC2B}"/>
              </a:ext>
            </a:extLst>
          </p:cNvPr>
          <p:cNvSpPr txBox="1"/>
          <p:nvPr/>
        </p:nvSpPr>
        <p:spPr>
          <a:xfrm>
            <a:off x="5645423" y="5248674"/>
            <a:ext cx="3257037" cy="923330"/>
          </a:xfrm>
          <a:prstGeom prst="rect">
            <a:avLst/>
          </a:prstGeom>
          <a:noFill/>
        </p:spPr>
        <p:txBody>
          <a:bodyPr wrap="square">
            <a:spAutoFit/>
          </a:bodyPr>
          <a:lstStyle/>
          <a:p>
            <a:r>
              <a:rPr lang="en-GB" dirty="0"/>
              <a:t>A directed graph with three vertices (blue circles) and three edges (black arrows).</a:t>
            </a:r>
          </a:p>
        </p:txBody>
      </p:sp>
    </p:spTree>
    <p:extLst>
      <p:ext uri="{BB962C8B-B14F-4D97-AF65-F5344CB8AC3E}">
        <p14:creationId xmlns:p14="http://schemas.microsoft.com/office/powerpoint/2010/main" val="8045288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An Example Of A Data Graph</a:t>
            </a:r>
          </a:p>
        </p:txBody>
      </p:sp>
      <p:sp>
        <p:nvSpPr>
          <p:cNvPr id="3" name="Content Placeholder 2"/>
          <p:cNvSpPr>
            <a:spLocks noGrp="1"/>
          </p:cNvSpPr>
          <p:nvPr>
            <p:ph idx="1"/>
          </p:nvPr>
        </p:nvSpPr>
        <p:spPr>
          <a:xfrm>
            <a:off x="1140691" y="1564517"/>
            <a:ext cx="5093854" cy="1483483"/>
          </a:xfrm>
        </p:spPr>
        <p:txBody>
          <a:bodyPr>
            <a:normAutofit/>
          </a:bodyPr>
          <a:lstStyle/>
          <a:p>
            <a:pPr marL="0" indent="0">
              <a:buNone/>
            </a:pPr>
            <a:r>
              <a:rPr lang="en-GB" sz="2400" dirty="0" err="1"/>
              <a:t>Bengie</a:t>
            </a:r>
            <a:r>
              <a:rPr lang="en-GB" sz="2400" dirty="0"/>
              <a:t> is a dog.</a:t>
            </a:r>
            <a:br>
              <a:rPr lang="en-GB" sz="2400" dirty="0"/>
            </a:br>
            <a:r>
              <a:rPr lang="en-GB" sz="2400" dirty="0"/>
              <a:t>Bonnie is a cat.</a:t>
            </a:r>
            <a:br>
              <a:rPr lang="en-GB" sz="2400" dirty="0"/>
            </a:br>
            <a:r>
              <a:rPr lang="en-GB" sz="2400" dirty="0" err="1"/>
              <a:t>Bengie</a:t>
            </a:r>
            <a:r>
              <a:rPr lang="en-GB" sz="2400" dirty="0"/>
              <a:t> and Bonnie are friends.</a:t>
            </a:r>
          </a:p>
        </p:txBody>
      </p:sp>
      <p:sp>
        <p:nvSpPr>
          <p:cNvPr id="5" name="Date Placeholder 4">
            <a:extLst>
              <a:ext uri="{FF2B5EF4-FFF2-40B4-BE49-F238E27FC236}">
                <a16:creationId xmlns:a16="http://schemas.microsoft.com/office/drawing/2014/main" id="{358E3DD5-D6F1-BA83-3F73-7F4A5D664D6B}"/>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DA76AA1F-E334-A92E-2029-06006AB34444}"/>
              </a:ext>
            </a:extLst>
          </p:cNvPr>
          <p:cNvSpPr>
            <a:spLocks noGrp="1"/>
          </p:cNvSpPr>
          <p:nvPr>
            <p:ph type="sldNum" sz="quarter" idx="12"/>
          </p:nvPr>
        </p:nvSpPr>
        <p:spPr/>
        <p:txBody>
          <a:bodyPr/>
          <a:lstStyle/>
          <a:p>
            <a:fld id="{DBB41E9B-EDEB-B74F-9922-4816285B8426}" type="slidenum">
              <a:rPr lang="en-US" smtClean="0"/>
              <a:t>29</a:t>
            </a:fld>
            <a:endParaRPr lang="en-US"/>
          </a:p>
        </p:txBody>
      </p:sp>
      <p:pic>
        <p:nvPicPr>
          <p:cNvPr id="8" name="Picture 7">
            <a:extLst>
              <a:ext uri="{FF2B5EF4-FFF2-40B4-BE49-F238E27FC236}">
                <a16:creationId xmlns:a16="http://schemas.microsoft.com/office/drawing/2014/main" id="{96D99859-D0D4-6A65-93F0-4EB80800AF9A}"/>
              </a:ext>
            </a:extLst>
          </p:cNvPr>
          <p:cNvPicPr>
            <a:picLocks noChangeAspect="1"/>
          </p:cNvPicPr>
          <p:nvPr/>
        </p:nvPicPr>
        <p:blipFill>
          <a:blip r:embed="rId2"/>
          <a:stretch>
            <a:fillRect/>
          </a:stretch>
        </p:blipFill>
        <p:spPr>
          <a:xfrm>
            <a:off x="2481413" y="2841887"/>
            <a:ext cx="4901609" cy="3261643"/>
          </a:xfrm>
          <a:prstGeom prst="rect">
            <a:avLst/>
          </a:prstGeom>
        </p:spPr>
      </p:pic>
    </p:spTree>
    <p:extLst>
      <p:ext uri="{BB962C8B-B14F-4D97-AF65-F5344CB8AC3E}">
        <p14:creationId xmlns:p14="http://schemas.microsoft.com/office/powerpoint/2010/main" val="67095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D5BCFC0-947E-4769-3CE3-2A511F308C0E}"/>
              </a:ext>
            </a:extLst>
          </p:cNvPr>
          <p:cNvSpPr>
            <a:spLocks noGrp="1"/>
          </p:cNvSpPr>
          <p:nvPr>
            <p:ph type="title"/>
          </p:nvPr>
        </p:nvSpPr>
        <p:spPr>
          <a:xfrm>
            <a:off x="672860" y="183358"/>
            <a:ext cx="8378776" cy="1143000"/>
          </a:xfrm>
        </p:spPr>
        <p:txBody>
          <a:bodyPr>
            <a:normAutofit/>
          </a:bodyPr>
          <a:lstStyle/>
          <a:p>
            <a:r>
              <a:rPr lang="en-GB" sz="4000" dirty="0"/>
              <a:t>The Internet</a:t>
            </a:r>
          </a:p>
        </p:txBody>
      </p:sp>
      <p:sp>
        <p:nvSpPr>
          <p:cNvPr id="18" name="Content Placeholder 17">
            <a:extLst>
              <a:ext uri="{FF2B5EF4-FFF2-40B4-BE49-F238E27FC236}">
                <a16:creationId xmlns:a16="http://schemas.microsoft.com/office/drawing/2014/main" id="{9F2E43E4-F3B5-797B-2CE9-DA7FCE814974}"/>
              </a:ext>
            </a:extLst>
          </p:cNvPr>
          <p:cNvSpPr>
            <a:spLocks noGrp="1"/>
          </p:cNvSpPr>
          <p:nvPr>
            <p:ph idx="1"/>
          </p:nvPr>
        </p:nvSpPr>
        <p:spPr/>
        <p:txBody>
          <a:bodyPr/>
          <a:lstStyle/>
          <a:p>
            <a:endParaRPr lang="en-GB"/>
          </a:p>
        </p:txBody>
      </p:sp>
      <p:sp>
        <p:nvSpPr>
          <p:cNvPr id="4" name="Date Placeholder 3">
            <a:extLst>
              <a:ext uri="{FF2B5EF4-FFF2-40B4-BE49-F238E27FC236}">
                <a16:creationId xmlns:a16="http://schemas.microsoft.com/office/drawing/2014/main" id="{EECDA2E0-3429-D658-4B48-011C97329295}"/>
              </a:ext>
            </a:extLst>
          </p:cNvPr>
          <p:cNvSpPr>
            <a:spLocks noGrp="1"/>
          </p:cNvSpPr>
          <p:nvPr>
            <p:ph type="dt" sz="half" idx="10"/>
          </p:nvPr>
        </p:nvSpPr>
        <p:spPr/>
        <p:txBody>
          <a:bodyPr anchor="ctr">
            <a:normAutofit/>
          </a:bodyPr>
          <a:lstStyle/>
          <a:p>
            <a:pPr>
              <a:spcAft>
                <a:spcPts val="600"/>
              </a:spcAft>
            </a:pPr>
            <a:r>
              <a:rPr lang="en-US"/>
              <a:t>Semantic modelling and Semantic web</a:t>
            </a:r>
          </a:p>
        </p:txBody>
      </p:sp>
      <p:sp>
        <p:nvSpPr>
          <p:cNvPr id="5" name="Slide Number Placeholder 4">
            <a:extLst>
              <a:ext uri="{FF2B5EF4-FFF2-40B4-BE49-F238E27FC236}">
                <a16:creationId xmlns:a16="http://schemas.microsoft.com/office/drawing/2014/main" id="{8A13CCA5-B3CC-67CB-D0ED-BA3AC279F12D}"/>
              </a:ext>
            </a:extLst>
          </p:cNvPr>
          <p:cNvSpPr>
            <a:spLocks noGrp="1"/>
          </p:cNvSpPr>
          <p:nvPr>
            <p:ph type="sldNum" sz="quarter" idx="12"/>
          </p:nvPr>
        </p:nvSpPr>
        <p:spPr/>
        <p:txBody>
          <a:bodyPr anchor="ctr">
            <a:normAutofit/>
          </a:bodyPr>
          <a:lstStyle/>
          <a:p>
            <a:pPr>
              <a:spcAft>
                <a:spcPts val="600"/>
              </a:spcAft>
            </a:pPr>
            <a:fld id="{DBB41E9B-EDEB-B74F-9922-4816285B8426}" type="slidenum">
              <a:rPr lang="en-US" smtClean="0"/>
              <a:pPr>
                <a:spcAft>
                  <a:spcPts val="600"/>
                </a:spcAft>
              </a:pPr>
              <a:t>3</a:t>
            </a:fld>
            <a:endParaRPr lang="en-US"/>
          </a:p>
        </p:txBody>
      </p:sp>
      <p:pic>
        <p:nvPicPr>
          <p:cNvPr id="14" name="Picture 13">
            <a:extLst>
              <a:ext uri="{FF2B5EF4-FFF2-40B4-BE49-F238E27FC236}">
                <a16:creationId xmlns:a16="http://schemas.microsoft.com/office/drawing/2014/main" id="{7CAE31E4-F7E7-3EF9-CC33-CBD55B2B8C3C}"/>
              </a:ext>
            </a:extLst>
          </p:cNvPr>
          <p:cNvPicPr>
            <a:picLocks noChangeAspect="1"/>
          </p:cNvPicPr>
          <p:nvPr/>
        </p:nvPicPr>
        <p:blipFill>
          <a:blip r:embed="rId2"/>
          <a:stretch>
            <a:fillRect/>
          </a:stretch>
        </p:blipFill>
        <p:spPr>
          <a:xfrm>
            <a:off x="0" y="1375110"/>
            <a:ext cx="9144000" cy="4772797"/>
          </a:xfrm>
          <a:prstGeom prst="rect">
            <a:avLst/>
          </a:prstGeom>
        </p:spPr>
      </p:pic>
    </p:spTree>
    <p:extLst>
      <p:ext uri="{BB962C8B-B14F-4D97-AF65-F5344CB8AC3E}">
        <p14:creationId xmlns:p14="http://schemas.microsoft.com/office/powerpoint/2010/main" val="1136340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Graph Presentation</a:t>
            </a:r>
          </a:p>
        </p:txBody>
      </p:sp>
      <p:sp>
        <p:nvSpPr>
          <p:cNvPr id="4" name="Rectangle 3"/>
          <p:cNvSpPr/>
          <p:nvPr/>
        </p:nvSpPr>
        <p:spPr>
          <a:xfrm>
            <a:off x="4496540" y="1443841"/>
            <a:ext cx="4572000" cy="3970318"/>
          </a:xfrm>
          <a:prstGeom prst="rect">
            <a:avLst/>
          </a:prstGeom>
        </p:spPr>
        <p:txBody>
          <a:bodyPr>
            <a:spAutoFit/>
          </a:bodyPr>
          <a:lstStyle/>
          <a:p>
            <a:r>
              <a:rPr lang="en-GB" dirty="0"/>
              <a:t>The relationships implied by this graph are fairly intuitive:</a:t>
            </a:r>
          </a:p>
          <a:p>
            <a:r>
              <a:rPr lang="en-GB" dirty="0"/>
              <a:t>We can </a:t>
            </a:r>
            <a:r>
              <a:rPr lang="en-GB" dirty="0" err="1"/>
              <a:t>can</a:t>
            </a:r>
            <a:r>
              <a:rPr lang="en-GB" dirty="0"/>
              <a:t> see that our two </a:t>
            </a:r>
            <a:r>
              <a:rPr lang="en-GB" i="1" dirty="0"/>
              <a:t>things</a:t>
            </a:r>
            <a:r>
              <a:rPr lang="en-GB" dirty="0"/>
              <a:t> - identified by "</a:t>
            </a:r>
            <a:r>
              <a:rPr lang="en-GB" b="1" dirty="0"/>
              <a:t>Thing 1</a:t>
            </a:r>
            <a:r>
              <a:rPr lang="en-GB" dirty="0"/>
              <a:t>" and "</a:t>
            </a:r>
            <a:r>
              <a:rPr lang="en-GB" b="1" dirty="0"/>
              <a:t>Thing 2</a:t>
            </a:r>
            <a:r>
              <a:rPr lang="en-GB" dirty="0"/>
              <a:t>" - have the </a:t>
            </a:r>
            <a:r>
              <a:rPr lang="en-GB" i="1" dirty="0"/>
              <a:t>properties</a:t>
            </a:r>
            <a:r>
              <a:rPr lang="en-GB" dirty="0"/>
              <a:t> </a:t>
            </a:r>
            <a:r>
              <a:rPr lang="en-GB" b="1" dirty="0"/>
              <a:t>name</a:t>
            </a:r>
            <a:r>
              <a:rPr lang="en-GB" dirty="0"/>
              <a:t>, </a:t>
            </a:r>
            <a:r>
              <a:rPr lang="en-GB" b="1" dirty="0" err="1"/>
              <a:t>animalType</a:t>
            </a:r>
            <a:r>
              <a:rPr lang="en-GB" dirty="0"/>
              <a:t> and </a:t>
            </a:r>
            <a:r>
              <a:rPr lang="en-GB" b="1" dirty="0" err="1"/>
              <a:t>friendsWith</a:t>
            </a:r>
            <a:r>
              <a:rPr lang="en-GB" dirty="0"/>
              <a:t>.</a:t>
            </a:r>
          </a:p>
          <a:p>
            <a:endParaRPr lang="en-GB" dirty="0"/>
          </a:p>
          <a:p>
            <a:r>
              <a:rPr lang="en-GB" dirty="0"/>
              <a:t>From this, we can see that </a:t>
            </a:r>
          </a:p>
          <a:p>
            <a:r>
              <a:rPr lang="en-GB" dirty="0"/>
              <a:t>"Thing 1"'s name is </a:t>
            </a:r>
            <a:r>
              <a:rPr lang="en-GB" dirty="0" err="1"/>
              <a:t>Bengie</a:t>
            </a:r>
            <a:r>
              <a:rPr lang="en-GB" dirty="0"/>
              <a:t>, and </a:t>
            </a:r>
          </a:p>
          <a:p>
            <a:r>
              <a:rPr lang="en-GB" dirty="0"/>
              <a:t>"Thing 2"'s name is Bonnie. </a:t>
            </a:r>
          </a:p>
          <a:p>
            <a:r>
              <a:rPr lang="en-GB" dirty="0"/>
              <a:t>"Thing 1" is a dog, and </a:t>
            </a:r>
          </a:p>
          <a:p>
            <a:r>
              <a:rPr lang="en-GB" dirty="0"/>
              <a:t>"Thing 2" is a cat. </a:t>
            </a:r>
          </a:p>
          <a:p>
            <a:r>
              <a:rPr lang="en-GB" dirty="0"/>
              <a:t>And finally, both are friends with each other (implied by the </a:t>
            </a:r>
            <a:r>
              <a:rPr lang="en-GB" i="1" dirty="0" err="1"/>
              <a:t>friendsWith</a:t>
            </a:r>
            <a:r>
              <a:rPr lang="en-GB" dirty="0"/>
              <a:t> property pointing in both directions).</a:t>
            </a:r>
            <a:endParaRPr lang="en-GB" dirty="0">
              <a:effectLst/>
            </a:endParaRPr>
          </a:p>
        </p:txBody>
      </p:sp>
      <p:pic>
        <p:nvPicPr>
          <p:cNvPr id="5" name="Content Placeholder 3"/>
          <p:cNvPicPr>
            <a:picLocks noGrp="1" noChangeAspect="1"/>
          </p:cNvPicPr>
          <p:nvPr>
            <p:ph idx="1"/>
          </p:nvPr>
        </p:nvPicPr>
        <p:blipFill>
          <a:blip r:embed="rId2"/>
          <a:stretch>
            <a:fillRect/>
          </a:stretch>
        </p:blipFill>
        <p:spPr>
          <a:xfrm>
            <a:off x="311662" y="2110210"/>
            <a:ext cx="4009156" cy="2667179"/>
          </a:xfrm>
          <a:prstGeom prst="rect">
            <a:avLst/>
          </a:prstGeom>
        </p:spPr>
      </p:pic>
      <p:sp>
        <p:nvSpPr>
          <p:cNvPr id="6" name="Rectangle 5"/>
          <p:cNvSpPr/>
          <p:nvPr/>
        </p:nvSpPr>
        <p:spPr>
          <a:xfrm>
            <a:off x="447547" y="5561241"/>
            <a:ext cx="8620993" cy="646331"/>
          </a:xfrm>
          <a:prstGeom prst="rect">
            <a:avLst/>
          </a:prstGeom>
        </p:spPr>
        <p:txBody>
          <a:bodyPr wrap="square">
            <a:spAutoFit/>
          </a:bodyPr>
          <a:lstStyle/>
          <a:p>
            <a:r>
              <a:rPr lang="en-GB" b="1" dirty="0"/>
              <a:t>Important Point</a:t>
            </a:r>
            <a:r>
              <a:rPr lang="en-GB" dirty="0"/>
              <a:t> The arrows in the above diagram are </a:t>
            </a:r>
            <a:r>
              <a:rPr lang="en-GB" i="1" dirty="0"/>
              <a:t>properties</a:t>
            </a:r>
            <a:r>
              <a:rPr lang="en-GB" dirty="0"/>
              <a:t>, and that it is the arrows that describe the properties in the graph.</a:t>
            </a:r>
          </a:p>
        </p:txBody>
      </p:sp>
      <p:sp>
        <p:nvSpPr>
          <p:cNvPr id="3" name="Date Placeholder 2">
            <a:extLst>
              <a:ext uri="{FF2B5EF4-FFF2-40B4-BE49-F238E27FC236}">
                <a16:creationId xmlns:a16="http://schemas.microsoft.com/office/drawing/2014/main" id="{D84E59AA-23D6-574F-C4BF-4C5D6A9E3A6E}"/>
              </a:ext>
            </a:extLst>
          </p:cNvPr>
          <p:cNvSpPr>
            <a:spLocks noGrp="1"/>
          </p:cNvSpPr>
          <p:nvPr>
            <p:ph type="dt" sz="half" idx="10"/>
          </p:nvPr>
        </p:nvSpPr>
        <p:spPr/>
        <p:txBody>
          <a:bodyPr/>
          <a:lstStyle/>
          <a:p>
            <a:r>
              <a:rPr lang="en-US"/>
              <a:t>Semantic modelling and Semantic web</a:t>
            </a:r>
          </a:p>
        </p:txBody>
      </p:sp>
      <p:sp>
        <p:nvSpPr>
          <p:cNvPr id="8" name="Slide Number Placeholder 7">
            <a:extLst>
              <a:ext uri="{FF2B5EF4-FFF2-40B4-BE49-F238E27FC236}">
                <a16:creationId xmlns:a16="http://schemas.microsoft.com/office/drawing/2014/main" id="{5F108C9D-7D5C-6685-53DA-787B1E468F33}"/>
              </a:ext>
            </a:extLst>
          </p:cNvPr>
          <p:cNvSpPr>
            <a:spLocks noGrp="1"/>
          </p:cNvSpPr>
          <p:nvPr>
            <p:ph type="sldNum" sz="quarter" idx="12"/>
          </p:nvPr>
        </p:nvSpPr>
        <p:spPr/>
        <p:txBody>
          <a:bodyPr/>
          <a:lstStyle/>
          <a:p>
            <a:fld id="{DBB41E9B-EDEB-B74F-9922-4816285B8426}" type="slidenum">
              <a:rPr lang="en-US" smtClean="0"/>
              <a:t>30</a:t>
            </a:fld>
            <a:endParaRPr lang="en-US"/>
          </a:p>
        </p:txBody>
      </p:sp>
    </p:spTree>
    <p:extLst>
      <p:ext uri="{BB962C8B-B14F-4D97-AF65-F5344CB8AC3E}">
        <p14:creationId xmlns:p14="http://schemas.microsoft.com/office/powerpoint/2010/main" val="10942378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BB9DE8-116A-0754-7630-B1926FFADB57}"/>
              </a:ext>
            </a:extLst>
          </p:cNvPr>
          <p:cNvSpPr>
            <a:spLocks noGrp="1"/>
          </p:cNvSpPr>
          <p:nvPr>
            <p:ph type="title"/>
          </p:nvPr>
        </p:nvSpPr>
        <p:spPr>
          <a:xfrm>
            <a:off x="360218" y="183358"/>
            <a:ext cx="8542242" cy="1143000"/>
          </a:xfrm>
        </p:spPr>
        <p:txBody>
          <a:bodyPr>
            <a:noAutofit/>
          </a:bodyPr>
          <a:lstStyle/>
          <a:p>
            <a:r>
              <a:rPr lang="en-GB" sz="3600" dirty="0"/>
              <a:t>Database as Graph Data</a:t>
            </a:r>
          </a:p>
        </p:txBody>
      </p:sp>
      <p:sp>
        <p:nvSpPr>
          <p:cNvPr id="4" name="Date Placeholder 3">
            <a:extLst>
              <a:ext uri="{FF2B5EF4-FFF2-40B4-BE49-F238E27FC236}">
                <a16:creationId xmlns:a16="http://schemas.microsoft.com/office/drawing/2014/main" id="{AC3E4548-1B10-40E9-3520-A783C11B04DC}"/>
              </a:ext>
            </a:extLst>
          </p:cNvPr>
          <p:cNvSpPr>
            <a:spLocks noGrp="1"/>
          </p:cNvSpPr>
          <p:nvPr>
            <p:ph type="dt" sz="half" idx="10"/>
          </p:nvPr>
        </p:nvSpPr>
        <p:spPr/>
        <p:txBody>
          <a:bodyPr/>
          <a:lstStyle/>
          <a:p>
            <a:r>
              <a:rPr lang="en-US"/>
              <a:t>Semantic modelling and Semantic web</a:t>
            </a:r>
          </a:p>
        </p:txBody>
      </p:sp>
      <p:sp>
        <p:nvSpPr>
          <p:cNvPr id="5" name="Slide Number Placeholder 4">
            <a:extLst>
              <a:ext uri="{FF2B5EF4-FFF2-40B4-BE49-F238E27FC236}">
                <a16:creationId xmlns:a16="http://schemas.microsoft.com/office/drawing/2014/main" id="{FE66AF6C-887A-EFBF-3281-DAC9144C509D}"/>
              </a:ext>
            </a:extLst>
          </p:cNvPr>
          <p:cNvSpPr>
            <a:spLocks noGrp="1"/>
          </p:cNvSpPr>
          <p:nvPr>
            <p:ph type="sldNum" sz="quarter" idx="12"/>
          </p:nvPr>
        </p:nvSpPr>
        <p:spPr/>
        <p:txBody>
          <a:bodyPr/>
          <a:lstStyle/>
          <a:p>
            <a:fld id="{DBB41E9B-EDEB-B74F-9922-4816285B8426}" type="slidenum">
              <a:rPr lang="en-US" smtClean="0"/>
              <a:t>31</a:t>
            </a:fld>
            <a:endParaRPr lang="en-US"/>
          </a:p>
        </p:txBody>
      </p:sp>
      <p:pic>
        <p:nvPicPr>
          <p:cNvPr id="9" name="Content Placeholder 8">
            <a:extLst>
              <a:ext uri="{FF2B5EF4-FFF2-40B4-BE49-F238E27FC236}">
                <a16:creationId xmlns:a16="http://schemas.microsoft.com/office/drawing/2014/main" id="{1DDA1D4A-D2B9-06B9-FD67-5C8F03DF0B64}"/>
              </a:ext>
            </a:extLst>
          </p:cNvPr>
          <p:cNvPicPr>
            <a:picLocks noGrp="1" noChangeAspect="1"/>
          </p:cNvPicPr>
          <p:nvPr>
            <p:ph idx="1"/>
          </p:nvPr>
        </p:nvPicPr>
        <p:blipFill>
          <a:blip r:embed="rId2"/>
          <a:stretch>
            <a:fillRect/>
          </a:stretch>
        </p:blipFill>
        <p:spPr>
          <a:xfrm>
            <a:off x="850485" y="1986926"/>
            <a:ext cx="8144338" cy="3394817"/>
          </a:xfrm>
          <a:prstGeom prst="rect">
            <a:avLst/>
          </a:prstGeom>
        </p:spPr>
      </p:pic>
    </p:spTree>
    <p:extLst>
      <p:ext uri="{BB962C8B-B14F-4D97-AF65-F5344CB8AC3E}">
        <p14:creationId xmlns:p14="http://schemas.microsoft.com/office/powerpoint/2010/main" val="20807599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cap="none" dirty="0"/>
              <a:t>Introducing RDF/XML</a:t>
            </a:r>
          </a:p>
        </p:txBody>
      </p:sp>
      <p:sp>
        <p:nvSpPr>
          <p:cNvPr id="5" name="Text Placeholder 4"/>
          <p:cNvSpPr>
            <a:spLocks noGrp="1"/>
          </p:cNvSpPr>
          <p:nvPr>
            <p:ph type="body" idx="1"/>
          </p:nvPr>
        </p:nvSpPr>
        <p:spPr/>
        <p:txBody>
          <a:bodyPr/>
          <a:lstStyle/>
          <a:p>
            <a:r>
              <a:rPr lang="en-GB" dirty="0"/>
              <a:t>Semantic Data Modelling: graph based data models</a:t>
            </a:r>
          </a:p>
        </p:txBody>
      </p:sp>
      <p:sp>
        <p:nvSpPr>
          <p:cNvPr id="2" name="Date Placeholder 1">
            <a:extLst>
              <a:ext uri="{FF2B5EF4-FFF2-40B4-BE49-F238E27FC236}">
                <a16:creationId xmlns:a16="http://schemas.microsoft.com/office/drawing/2014/main" id="{1FCEBB78-E435-8EB7-E3BF-289C777A062D}"/>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AD1C4D55-0C81-EB46-2329-C81896628F55}"/>
              </a:ext>
            </a:extLst>
          </p:cNvPr>
          <p:cNvSpPr>
            <a:spLocks noGrp="1"/>
          </p:cNvSpPr>
          <p:nvPr>
            <p:ph type="sldNum" sz="quarter" idx="12"/>
          </p:nvPr>
        </p:nvSpPr>
        <p:spPr/>
        <p:txBody>
          <a:bodyPr/>
          <a:lstStyle/>
          <a:p>
            <a:fld id="{DBB41E9B-EDEB-B74F-9922-4816285B8426}" type="slidenum">
              <a:rPr lang="en-US" smtClean="0"/>
              <a:t>32</a:t>
            </a:fld>
            <a:endParaRPr lang="en-US"/>
          </a:p>
        </p:txBody>
      </p:sp>
    </p:spTree>
    <p:extLst>
      <p:ext uri="{BB962C8B-B14F-4D97-AF65-F5344CB8AC3E}">
        <p14:creationId xmlns:p14="http://schemas.microsoft.com/office/powerpoint/2010/main" val="14133418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What is RDF?</a:t>
            </a:r>
          </a:p>
        </p:txBody>
      </p:sp>
      <p:sp>
        <p:nvSpPr>
          <p:cNvPr id="3" name="Content Placeholder 2"/>
          <p:cNvSpPr>
            <a:spLocks noGrp="1"/>
          </p:cNvSpPr>
          <p:nvPr>
            <p:ph idx="1"/>
          </p:nvPr>
        </p:nvSpPr>
        <p:spPr>
          <a:xfrm>
            <a:off x="672859" y="1532812"/>
            <a:ext cx="8351067" cy="4525963"/>
          </a:xfrm>
        </p:spPr>
        <p:txBody>
          <a:bodyPr>
            <a:normAutofit fontScale="92500" lnSpcReduction="20000"/>
          </a:bodyPr>
          <a:lstStyle/>
          <a:p>
            <a:r>
              <a:rPr lang="en-GB" dirty="0"/>
              <a:t>The </a:t>
            </a:r>
            <a:r>
              <a:rPr lang="en-GB" b="1" dirty="0"/>
              <a:t>Resource Description Framework</a:t>
            </a:r>
            <a:r>
              <a:rPr lang="en-GB" dirty="0"/>
              <a:t> (</a:t>
            </a:r>
            <a:r>
              <a:rPr lang="en-GB" b="1" dirty="0"/>
              <a:t>RDF</a:t>
            </a:r>
            <a:r>
              <a:rPr lang="en-GB" dirty="0"/>
              <a:t>) is a family of World Wide Web Consortium (W3C) specifications originally designed as a </a:t>
            </a:r>
            <a:r>
              <a:rPr lang="en-GB" b="1" dirty="0">
                <a:solidFill>
                  <a:srgbClr val="C00000"/>
                </a:solidFill>
              </a:rPr>
              <a:t>metadata data model</a:t>
            </a:r>
            <a:r>
              <a:rPr lang="en-GB" dirty="0"/>
              <a:t>. </a:t>
            </a:r>
          </a:p>
          <a:p>
            <a:r>
              <a:rPr lang="en-GB" dirty="0"/>
              <a:t>It is used as a general method for </a:t>
            </a:r>
            <a:r>
              <a:rPr lang="en-GB" dirty="0">
                <a:solidFill>
                  <a:srgbClr val="C00000"/>
                </a:solidFill>
              </a:rPr>
              <a:t>conceptual description or modelling </a:t>
            </a:r>
            <a:r>
              <a:rPr lang="en-GB" dirty="0"/>
              <a:t>of information that is implemented in </a:t>
            </a:r>
            <a:r>
              <a:rPr lang="en-GB" dirty="0">
                <a:solidFill>
                  <a:srgbClr val="C00000"/>
                </a:solidFill>
              </a:rPr>
              <a:t>web resources with URIs</a:t>
            </a:r>
            <a:r>
              <a:rPr lang="en-GB" dirty="0"/>
              <a:t>.</a:t>
            </a:r>
          </a:p>
          <a:p>
            <a:r>
              <a:rPr lang="en-GB" dirty="0"/>
              <a:t>RDF use URIs to name the relationship between things as well as the two ends of the link (this is usually referred to as a “</a:t>
            </a:r>
            <a:r>
              <a:rPr lang="en-GB" dirty="0">
                <a:solidFill>
                  <a:srgbClr val="C00000"/>
                </a:solidFill>
              </a:rPr>
              <a:t>triple</a:t>
            </a:r>
            <a:r>
              <a:rPr lang="en-GB" dirty="0"/>
              <a:t>”).</a:t>
            </a:r>
          </a:p>
          <a:p>
            <a:r>
              <a:rPr lang="en-GB" dirty="0"/>
              <a:t>RDF databases is also called </a:t>
            </a:r>
            <a:r>
              <a:rPr lang="en-GB" b="1" dirty="0">
                <a:solidFill>
                  <a:srgbClr val="C00000"/>
                </a:solidFill>
              </a:rPr>
              <a:t>Triple Store</a:t>
            </a:r>
          </a:p>
          <a:p>
            <a:endParaRPr lang="en-GB" b="0" i="0" dirty="0">
              <a:solidFill>
                <a:srgbClr val="000000"/>
              </a:solidFill>
              <a:effectLst/>
              <a:latin typeface="Linux Libertine"/>
            </a:endParaRPr>
          </a:p>
          <a:p>
            <a:endParaRPr lang="en-GB" dirty="0"/>
          </a:p>
        </p:txBody>
      </p:sp>
      <p:sp>
        <p:nvSpPr>
          <p:cNvPr id="4" name="Date Placeholder 3">
            <a:extLst>
              <a:ext uri="{FF2B5EF4-FFF2-40B4-BE49-F238E27FC236}">
                <a16:creationId xmlns:a16="http://schemas.microsoft.com/office/drawing/2014/main" id="{5503869E-039E-A2E5-2047-1AC35E379695}"/>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F54F48A6-15B8-DF09-3708-C4ABCD77FFB1}"/>
              </a:ext>
            </a:extLst>
          </p:cNvPr>
          <p:cNvSpPr>
            <a:spLocks noGrp="1"/>
          </p:cNvSpPr>
          <p:nvPr>
            <p:ph type="sldNum" sz="quarter" idx="12"/>
          </p:nvPr>
        </p:nvSpPr>
        <p:spPr/>
        <p:txBody>
          <a:bodyPr/>
          <a:lstStyle/>
          <a:p>
            <a:fld id="{DBB41E9B-EDEB-B74F-9922-4816285B8426}" type="slidenum">
              <a:rPr lang="en-US" smtClean="0"/>
              <a:t>33</a:t>
            </a:fld>
            <a:endParaRPr lang="en-US"/>
          </a:p>
        </p:txBody>
      </p:sp>
    </p:spTree>
    <p:extLst>
      <p:ext uri="{BB962C8B-B14F-4D97-AF65-F5344CB8AC3E}">
        <p14:creationId xmlns:p14="http://schemas.microsoft.com/office/powerpoint/2010/main" val="23626150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An Example Of RDF</a:t>
            </a:r>
            <a:endParaRPr lang="en-US" sz="4000" dirty="0"/>
          </a:p>
        </p:txBody>
      </p:sp>
      <p:pic>
        <p:nvPicPr>
          <p:cNvPr id="4" name="Picture 3"/>
          <p:cNvPicPr>
            <a:picLocks noChangeAspect="1"/>
          </p:cNvPicPr>
          <p:nvPr/>
        </p:nvPicPr>
        <p:blipFill>
          <a:blip r:embed="rId2"/>
          <a:stretch>
            <a:fillRect/>
          </a:stretch>
        </p:blipFill>
        <p:spPr>
          <a:xfrm>
            <a:off x="956416" y="2077744"/>
            <a:ext cx="7231167" cy="2227926"/>
          </a:xfrm>
          <a:prstGeom prst="rect">
            <a:avLst/>
          </a:prstGeom>
        </p:spPr>
      </p:pic>
      <p:sp>
        <p:nvSpPr>
          <p:cNvPr id="3" name="Rectangle 2"/>
          <p:cNvSpPr/>
          <p:nvPr/>
        </p:nvSpPr>
        <p:spPr>
          <a:xfrm>
            <a:off x="1728964" y="3441793"/>
            <a:ext cx="1239346" cy="229493"/>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3014213" y="3457085"/>
            <a:ext cx="5216886" cy="214202"/>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1331149" y="3075199"/>
            <a:ext cx="6701647" cy="229493"/>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7808510" y="2492746"/>
            <a:ext cx="878290" cy="369332"/>
          </a:xfrm>
          <a:prstGeom prst="rect">
            <a:avLst/>
          </a:prstGeom>
          <a:noFill/>
        </p:spPr>
        <p:txBody>
          <a:bodyPr wrap="none" rtlCol="0">
            <a:spAutoFit/>
          </a:bodyPr>
          <a:lstStyle/>
          <a:p>
            <a:r>
              <a:rPr lang="en-US" dirty="0"/>
              <a:t>Subject</a:t>
            </a:r>
          </a:p>
        </p:txBody>
      </p:sp>
      <p:sp>
        <p:nvSpPr>
          <p:cNvPr id="8" name="Bent Arrow 7"/>
          <p:cNvSpPr/>
          <p:nvPr/>
        </p:nvSpPr>
        <p:spPr>
          <a:xfrm>
            <a:off x="7558479" y="2677412"/>
            <a:ext cx="250031" cy="397787"/>
          </a:xfrm>
          <a:prstGeom prst="ben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530658" y="3365295"/>
            <a:ext cx="851515" cy="369332"/>
          </a:xfrm>
          <a:prstGeom prst="rect">
            <a:avLst/>
          </a:prstGeom>
          <a:noFill/>
        </p:spPr>
        <p:txBody>
          <a:bodyPr wrap="none" rtlCol="0">
            <a:spAutoFit/>
          </a:bodyPr>
          <a:lstStyle/>
          <a:p>
            <a:r>
              <a:rPr lang="en-US" dirty="0"/>
              <a:t>Predict</a:t>
            </a:r>
          </a:p>
        </p:txBody>
      </p:sp>
      <p:sp>
        <p:nvSpPr>
          <p:cNvPr id="11" name="Left Arrow 10"/>
          <p:cNvSpPr/>
          <p:nvPr/>
        </p:nvSpPr>
        <p:spPr>
          <a:xfrm>
            <a:off x="1300547" y="3457085"/>
            <a:ext cx="397815" cy="214201"/>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7785689" y="3808503"/>
            <a:ext cx="803788" cy="369332"/>
          </a:xfrm>
          <a:prstGeom prst="rect">
            <a:avLst/>
          </a:prstGeom>
          <a:noFill/>
        </p:spPr>
        <p:txBody>
          <a:bodyPr wrap="none" rtlCol="0">
            <a:spAutoFit/>
          </a:bodyPr>
          <a:lstStyle/>
          <a:p>
            <a:r>
              <a:rPr lang="en-US" dirty="0"/>
              <a:t>Object</a:t>
            </a:r>
          </a:p>
        </p:txBody>
      </p:sp>
      <p:sp>
        <p:nvSpPr>
          <p:cNvPr id="13" name="Bent-Up Arrow 12"/>
          <p:cNvSpPr/>
          <p:nvPr/>
        </p:nvSpPr>
        <p:spPr>
          <a:xfrm rot="5215215">
            <a:off x="7409363" y="3671141"/>
            <a:ext cx="392666" cy="492606"/>
          </a:xfrm>
          <a:prstGeom prst="ben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ounded Rectangle 9"/>
          <p:cNvSpPr/>
          <p:nvPr/>
        </p:nvSpPr>
        <p:spPr>
          <a:xfrm>
            <a:off x="2645833" y="5143500"/>
            <a:ext cx="1280584" cy="49741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Subject</a:t>
            </a:r>
          </a:p>
        </p:txBody>
      </p:sp>
      <p:sp>
        <p:nvSpPr>
          <p:cNvPr id="14" name="Rounded Rectangle 13"/>
          <p:cNvSpPr/>
          <p:nvPr/>
        </p:nvSpPr>
        <p:spPr>
          <a:xfrm>
            <a:off x="5207001" y="5143500"/>
            <a:ext cx="1365250" cy="49741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Object</a:t>
            </a:r>
          </a:p>
        </p:txBody>
      </p:sp>
      <p:sp>
        <p:nvSpPr>
          <p:cNvPr id="15" name="Right Arrow 14"/>
          <p:cNvSpPr/>
          <p:nvPr/>
        </p:nvSpPr>
        <p:spPr>
          <a:xfrm>
            <a:off x="3926417" y="5365750"/>
            <a:ext cx="1280584" cy="15875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4169833" y="4996418"/>
            <a:ext cx="851515" cy="369332"/>
          </a:xfrm>
          <a:prstGeom prst="rect">
            <a:avLst/>
          </a:prstGeom>
          <a:noFill/>
        </p:spPr>
        <p:txBody>
          <a:bodyPr wrap="none" rtlCol="0">
            <a:spAutoFit/>
          </a:bodyPr>
          <a:lstStyle/>
          <a:p>
            <a:r>
              <a:rPr lang="en-US" dirty="0"/>
              <a:t>predict</a:t>
            </a:r>
          </a:p>
        </p:txBody>
      </p:sp>
      <p:sp>
        <p:nvSpPr>
          <p:cNvPr id="17" name="TextBox 16"/>
          <p:cNvSpPr txBox="1"/>
          <p:nvPr/>
        </p:nvSpPr>
        <p:spPr>
          <a:xfrm>
            <a:off x="3386667" y="4402667"/>
            <a:ext cx="2093204" cy="369332"/>
          </a:xfrm>
          <a:prstGeom prst="rect">
            <a:avLst/>
          </a:prstGeom>
          <a:noFill/>
        </p:spPr>
        <p:txBody>
          <a:bodyPr wrap="none" rtlCol="0">
            <a:spAutoFit/>
          </a:bodyPr>
          <a:lstStyle/>
          <a:p>
            <a:r>
              <a:rPr lang="en-US" dirty="0"/>
              <a:t>Everything is a triple</a:t>
            </a:r>
          </a:p>
        </p:txBody>
      </p:sp>
      <p:sp>
        <p:nvSpPr>
          <p:cNvPr id="18" name="Oval 17"/>
          <p:cNvSpPr/>
          <p:nvPr/>
        </p:nvSpPr>
        <p:spPr>
          <a:xfrm>
            <a:off x="2815167" y="5143500"/>
            <a:ext cx="983047" cy="528082"/>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4038301" y="4996418"/>
            <a:ext cx="983047" cy="528082"/>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Oval 19"/>
          <p:cNvSpPr/>
          <p:nvPr/>
        </p:nvSpPr>
        <p:spPr>
          <a:xfrm>
            <a:off x="5391150" y="5164667"/>
            <a:ext cx="983047" cy="528082"/>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Date Placeholder 20">
            <a:extLst>
              <a:ext uri="{FF2B5EF4-FFF2-40B4-BE49-F238E27FC236}">
                <a16:creationId xmlns:a16="http://schemas.microsoft.com/office/drawing/2014/main" id="{78F019AC-308C-4897-3B8F-AF1D128DC538}"/>
              </a:ext>
            </a:extLst>
          </p:cNvPr>
          <p:cNvSpPr>
            <a:spLocks noGrp="1"/>
          </p:cNvSpPr>
          <p:nvPr>
            <p:ph type="dt" sz="half" idx="10"/>
          </p:nvPr>
        </p:nvSpPr>
        <p:spPr/>
        <p:txBody>
          <a:bodyPr/>
          <a:lstStyle/>
          <a:p>
            <a:r>
              <a:rPr lang="en-US"/>
              <a:t>Semantic modelling and Semantic web</a:t>
            </a:r>
          </a:p>
        </p:txBody>
      </p:sp>
      <p:sp>
        <p:nvSpPr>
          <p:cNvPr id="23" name="Slide Number Placeholder 22">
            <a:extLst>
              <a:ext uri="{FF2B5EF4-FFF2-40B4-BE49-F238E27FC236}">
                <a16:creationId xmlns:a16="http://schemas.microsoft.com/office/drawing/2014/main" id="{23A7E1D9-2051-FB21-46D5-7889E6CDE319}"/>
              </a:ext>
            </a:extLst>
          </p:cNvPr>
          <p:cNvSpPr>
            <a:spLocks noGrp="1"/>
          </p:cNvSpPr>
          <p:nvPr>
            <p:ph type="sldNum" sz="quarter" idx="12"/>
          </p:nvPr>
        </p:nvSpPr>
        <p:spPr/>
        <p:txBody>
          <a:bodyPr/>
          <a:lstStyle/>
          <a:p>
            <a:fld id="{DBB41E9B-EDEB-B74F-9922-4816285B8426}" type="slidenum">
              <a:rPr lang="en-US" smtClean="0"/>
              <a:t>34</a:t>
            </a:fld>
            <a:endParaRPr lang="en-US"/>
          </a:p>
        </p:txBody>
      </p:sp>
    </p:spTree>
    <p:extLst>
      <p:ext uri="{BB962C8B-B14F-4D97-AF65-F5344CB8AC3E}">
        <p14:creationId xmlns:p14="http://schemas.microsoft.com/office/powerpoint/2010/main" val="104562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p:bldP spid="8" grpId="0" animBg="1"/>
      <p:bldP spid="9" grpId="0"/>
      <p:bldP spid="11" grpId="0" animBg="1"/>
      <p:bldP spid="12" grpId="0"/>
      <p:bldP spid="1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3715" y="183358"/>
            <a:ext cx="8229600" cy="1143000"/>
          </a:xfrm>
        </p:spPr>
        <p:txBody>
          <a:bodyPr>
            <a:normAutofit/>
          </a:bodyPr>
          <a:lstStyle/>
          <a:p>
            <a:r>
              <a:rPr lang="en-GB" sz="4000" dirty="0"/>
              <a:t>URIs, URL And XML Namespaces</a:t>
            </a:r>
          </a:p>
        </p:txBody>
      </p:sp>
      <p:sp>
        <p:nvSpPr>
          <p:cNvPr id="3" name="Content Placeholder 2"/>
          <p:cNvSpPr>
            <a:spLocks noGrp="1"/>
          </p:cNvSpPr>
          <p:nvPr>
            <p:ph idx="1"/>
          </p:nvPr>
        </p:nvSpPr>
        <p:spPr>
          <a:xfrm>
            <a:off x="532005" y="1394691"/>
            <a:ext cx="8511310" cy="5279951"/>
          </a:xfrm>
        </p:spPr>
        <p:txBody>
          <a:bodyPr>
            <a:normAutofit lnSpcReduction="10000"/>
          </a:bodyPr>
          <a:lstStyle/>
          <a:p>
            <a:r>
              <a:rPr lang="en-GB" sz="2400" b="1" dirty="0"/>
              <a:t>What is URIs?</a:t>
            </a:r>
          </a:p>
          <a:p>
            <a:pPr marL="0" indent="0">
              <a:buNone/>
            </a:pPr>
            <a:r>
              <a:rPr lang="en-GB" sz="2400" dirty="0"/>
              <a:t>A Uniform Resource Identifier (URI) is a unique sequence of characters that identifies a logical or physical resource used by web technologies. URIs may be used to identify anything, including real-world objects, such as people and places, concepts, or information resources such as web pages and books. </a:t>
            </a:r>
          </a:p>
          <a:p>
            <a:r>
              <a:rPr lang="en-GB" sz="2400" b="1" dirty="0"/>
              <a:t>What is URLs</a:t>
            </a:r>
          </a:p>
          <a:p>
            <a:pPr marL="0" indent="0">
              <a:buNone/>
            </a:pPr>
            <a:r>
              <a:rPr lang="en-GB" sz="2000" dirty="0"/>
              <a:t>Some URIs provide a means of locating and retrieving information resources on a network (either on the Internet or on another private network, such as a computer filesystem or an </a:t>
            </a:r>
            <a:r>
              <a:rPr lang="en-GB" sz="2000" dirty="0">
                <a:hlinkClick r:id="rId2">
                  <a:extLst>
                    <a:ext uri="{A12FA001-AC4F-418D-AE19-62706E023703}">
                      <ahyp:hlinkClr xmlns:ahyp="http://schemas.microsoft.com/office/drawing/2018/hyperlinkcolor" val="tx"/>
                    </a:ext>
                  </a:extLst>
                </a:hlinkClick>
              </a:rPr>
              <a:t>Intranet</a:t>
            </a:r>
            <a:r>
              <a:rPr lang="en-GB" sz="2000" dirty="0"/>
              <a:t>); these are </a:t>
            </a:r>
            <a:r>
              <a:rPr lang="en-GB" sz="2000" dirty="0">
                <a:hlinkClick r:id="rId3">
                  <a:extLst>
                    <a:ext uri="{A12FA001-AC4F-418D-AE19-62706E023703}">
                      <ahyp:hlinkClr xmlns:ahyp="http://schemas.microsoft.com/office/drawing/2018/hyperlinkcolor" val="tx"/>
                    </a:ext>
                  </a:extLst>
                </a:hlinkClick>
              </a:rPr>
              <a:t>Uniform Resource Locators</a:t>
            </a:r>
            <a:r>
              <a:rPr lang="en-GB" sz="2000" dirty="0"/>
              <a:t> (URLs).</a:t>
            </a:r>
          </a:p>
          <a:p>
            <a:r>
              <a:rPr lang="en-GB" sz="2400" b="1" dirty="0"/>
              <a:t>A URL provides the location of the resource. A URI identifies the resource by name at the specified location or URL. </a:t>
            </a:r>
          </a:p>
          <a:p>
            <a:pPr marL="0" indent="0">
              <a:buNone/>
            </a:pPr>
            <a:r>
              <a:rPr lang="en-GB" sz="2400" dirty="0"/>
              <a:t>Example: </a:t>
            </a:r>
            <a:r>
              <a:rPr lang="en-GB" sz="2400" b="1" dirty="0"/>
              <a:t>http://www.beds.ac.uk</a:t>
            </a:r>
            <a:endParaRPr lang="en-GB" sz="2400" dirty="0"/>
          </a:p>
        </p:txBody>
      </p:sp>
      <p:sp>
        <p:nvSpPr>
          <p:cNvPr id="4" name="Date Placeholder 3">
            <a:extLst>
              <a:ext uri="{FF2B5EF4-FFF2-40B4-BE49-F238E27FC236}">
                <a16:creationId xmlns:a16="http://schemas.microsoft.com/office/drawing/2014/main" id="{D724A096-DE95-E99B-C93D-321DBC42942A}"/>
              </a:ext>
            </a:extLst>
          </p:cNvPr>
          <p:cNvSpPr>
            <a:spLocks noGrp="1"/>
          </p:cNvSpPr>
          <p:nvPr>
            <p:ph type="dt" sz="half" idx="10"/>
          </p:nvPr>
        </p:nvSpPr>
        <p:spPr/>
        <p:txBody>
          <a:bodyPr/>
          <a:lstStyle/>
          <a:p>
            <a:r>
              <a:rPr lang="en-US" dirty="0"/>
              <a:t>Semantic modelling and Semantic web</a:t>
            </a:r>
          </a:p>
        </p:txBody>
      </p:sp>
      <p:sp>
        <p:nvSpPr>
          <p:cNvPr id="6" name="Slide Number Placeholder 5">
            <a:extLst>
              <a:ext uri="{FF2B5EF4-FFF2-40B4-BE49-F238E27FC236}">
                <a16:creationId xmlns:a16="http://schemas.microsoft.com/office/drawing/2014/main" id="{1B9EA52E-F388-7B56-0EBC-3908AC10B07F}"/>
              </a:ext>
            </a:extLst>
          </p:cNvPr>
          <p:cNvSpPr>
            <a:spLocks noGrp="1"/>
          </p:cNvSpPr>
          <p:nvPr>
            <p:ph type="sldNum" sz="quarter" idx="12"/>
          </p:nvPr>
        </p:nvSpPr>
        <p:spPr/>
        <p:txBody>
          <a:bodyPr/>
          <a:lstStyle/>
          <a:p>
            <a:fld id="{DBB41E9B-EDEB-B74F-9922-4816285B8426}" type="slidenum">
              <a:rPr lang="en-US" smtClean="0"/>
              <a:t>35</a:t>
            </a:fld>
            <a:endParaRPr lang="en-US"/>
          </a:p>
        </p:txBody>
      </p:sp>
    </p:spTree>
    <p:extLst>
      <p:ext uri="{BB962C8B-B14F-4D97-AF65-F5344CB8AC3E}">
        <p14:creationId xmlns:p14="http://schemas.microsoft.com/office/powerpoint/2010/main" val="4939583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XML Namespace URIs</a:t>
            </a:r>
          </a:p>
        </p:txBody>
      </p:sp>
      <p:pic>
        <p:nvPicPr>
          <p:cNvPr id="5" name="Picture 4"/>
          <p:cNvPicPr>
            <a:picLocks noChangeAspect="1"/>
          </p:cNvPicPr>
          <p:nvPr/>
        </p:nvPicPr>
        <p:blipFill>
          <a:blip r:embed="rId2"/>
          <a:stretch>
            <a:fillRect/>
          </a:stretch>
        </p:blipFill>
        <p:spPr>
          <a:xfrm>
            <a:off x="1090355" y="1717604"/>
            <a:ext cx="7009583" cy="1895608"/>
          </a:xfrm>
          <a:prstGeom prst="rect">
            <a:avLst/>
          </a:prstGeom>
        </p:spPr>
      </p:pic>
      <p:sp>
        <p:nvSpPr>
          <p:cNvPr id="6" name="Rectangle 5"/>
          <p:cNvSpPr/>
          <p:nvPr/>
        </p:nvSpPr>
        <p:spPr>
          <a:xfrm>
            <a:off x="1090355" y="2015231"/>
            <a:ext cx="6125593" cy="156469"/>
          </a:xfrm>
          <a:prstGeom prst="rect">
            <a:avLst/>
          </a:prstGeom>
          <a:noFill/>
          <a:ln w="2222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7" name="TextBox 6"/>
          <p:cNvSpPr txBox="1"/>
          <p:nvPr/>
        </p:nvSpPr>
        <p:spPr>
          <a:xfrm>
            <a:off x="1090355" y="4083728"/>
            <a:ext cx="3558475" cy="369332"/>
          </a:xfrm>
          <a:prstGeom prst="rect">
            <a:avLst/>
          </a:prstGeom>
          <a:noFill/>
        </p:spPr>
        <p:txBody>
          <a:bodyPr wrap="none" rtlCol="0">
            <a:spAutoFit/>
          </a:bodyPr>
          <a:lstStyle/>
          <a:p>
            <a:r>
              <a:rPr lang="en-GB" dirty="0">
                <a:solidFill>
                  <a:srgbClr val="FF0000"/>
                </a:solidFill>
              </a:rPr>
              <a:t>What is the purpose of namespace?</a:t>
            </a:r>
          </a:p>
        </p:txBody>
      </p:sp>
      <p:sp>
        <p:nvSpPr>
          <p:cNvPr id="3" name="Date Placeholder 2">
            <a:extLst>
              <a:ext uri="{FF2B5EF4-FFF2-40B4-BE49-F238E27FC236}">
                <a16:creationId xmlns:a16="http://schemas.microsoft.com/office/drawing/2014/main" id="{64B23093-7084-30B9-31EA-2A64B59C8E14}"/>
              </a:ext>
            </a:extLst>
          </p:cNvPr>
          <p:cNvSpPr>
            <a:spLocks noGrp="1"/>
          </p:cNvSpPr>
          <p:nvPr>
            <p:ph type="dt" sz="half" idx="10"/>
          </p:nvPr>
        </p:nvSpPr>
        <p:spPr/>
        <p:txBody>
          <a:bodyPr/>
          <a:lstStyle/>
          <a:p>
            <a:r>
              <a:rPr lang="en-US"/>
              <a:t>Semantic modelling and Semantic web</a:t>
            </a:r>
          </a:p>
        </p:txBody>
      </p:sp>
      <p:sp>
        <p:nvSpPr>
          <p:cNvPr id="8" name="Slide Number Placeholder 7">
            <a:extLst>
              <a:ext uri="{FF2B5EF4-FFF2-40B4-BE49-F238E27FC236}">
                <a16:creationId xmlns:a16="http://schemas.microsoft.com/office/drawing/2014/main" id="{86D568DB-DE24-AD2C-E668-FF163430E5DE}"/>
              </a:ext>
            </a:extLst>
          </p:cNvPr>
          <p:cNvSpPr>
            <a:spLocks noGrp="1"/>
          </p:cNvSpPr>
          <p:nvPr>
            <p:ph type="sldNum" sz="quarter" idx="12"/>
          </p:nvPr>
        </p:nvSpPr>
        <p:spPr/>
        <p:txBody>
          <a:bodyPr/>
          <a:lstStyle/>
          <a:p>
            <a:fld id="{DBB41E9B-EDEB-B74F-9922-4816285B8426}" type="slidenum">
              <a:rPr lang="en-US" smtClean="0"/>
              <a:t>36</a:t>
            </a:fld>
            <a:endParaRPr lang="en-US"/>
          </a:p>
        </p:txBody>
      </p:sp>
      <p:sp>
        <p:nvSpPr>
          <p:cNvPr id="10" name="TextBox 9">
            <a:extLst>
              <a:ext uri="{FF2B5EF4-FFF2-40B4-BE49-F238E27FC236}">
                <a16:creationId xmlns:a16="http://schemas.microsoft.com/office/drawing/2014/main" id="{7287DEC6-BBCD-96CA-9648-A53B37C156F8}"/>
              </a:ext>
            </a:extLst>
          </p:cNvPr>
          <p:cNvSpPr txBox="1"/>
          <p:nvPr/>
        </p:nvSpPr>
        <p:spPr>
          <a:xfrm>
            <a:off x="1053407" y="4654127"/>
            <a:ext cx="7434809" cy="646331"/>
          </a:xfrm>
          <a:prstGeom prst="rect">
            <a:avLst/>
          </a:prstGeom>
          <a:noFill/>
        </p:spPr>
        <p:txBody>
          <a:bodyPr wrap="square">
            <a:spAutoFit/>
          </a:bodyPr>
          <a:lstStyle/>
          <a:p>
            <a:r>
              <a:rPr lang="en-GB" dirty="0"/>
              <a:t>Namespace is a declarative region that provides a scope to the identifiers (the names of types, functions, variables, etc) inside it.</a:t>
            </a:r>
          </a:p>
        </p:txBody>
      </p:sp>
      <p:sp>
        <p:nvSpPr>
          <p:cNvPr id="12" name="TextBox 11">
            <a:extLst>
              <a:ext uri="{FF2B5EF4-FFF2-40B4-BE49-F238E27FC236}">
                <a16:creationId xmlns:a16="http://schemas.microsoft.com/office/drawing/2014/main" id="{DA9CD16C-9646-2BC2-66E1-A0D1C00EF2ED}"/>
              </a:ext>
            </a:extLst>
          </p:cNvPr>
          <p:cNvSpPr txBox="1"/>
          <p:nvPr/>
        </p:nvSpPr>
        <p:spPr>
          <a:xfrm>
            <a:off x="1090353" y="5346687"/>
            <a:ext cx="7360919" cy="646331"/>
          </a:xfrm>
          <a:prstGeom prst="rect">
            <a:avLst/>
          </a:prstGeom>
          <a:noFill/>
        </p:spPr>
        <p:txBody>
          <a:bodyPr wrap="square">
            <a:spAutoFit/>
          </a:bodyPr>
          <a:lstStyle/>
          <a:p>
            <a:r>
              <a:rPr lang="en-GB" dirty="0"/>
              <a:t>A namespace ensures that all of a given set of objects have unique names so that they can be easily identified.</a:t>
            </a:r>
          </a:p>
        </p:txBody>
      </p:sp>
    </p:spTree>
    <p:extLst>
      <p:ext uri="{BB962C8B-B14F-4D97-AF65-F5344CB8AC3E}">
        <p14:creationId xmlns:p14="http://schemas.microsoft.com/office/powerpoint/2010/main" val="3099359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fill="hold"/>
                                        <p:tgtEl>
                                          <p:spTgt spid="12"/>
                                        </p:tgtEl>
                                        <p:attrNameLst>
                                          <p:attrName>ppt_x</p:attrName>
                                        </p:attrNameLst>
                                      </p:cBhvr>
                                      <p:tavLst>
                                        <p:tav tm="0">
                                          <p:val>
                                            <p:strVal val="#ppt_x"/>
                                          </p:val>
                                        </p:tav>
                                        <p:tav tm="100000">
                                          <p:val>
                                            <p:strVal val="#ppt_x"/>
                                          </p:val>
                                        </p:tav>
                                      </p:tavLst>
                                    </p:anim>
                                    <p:anim calcmode="lin" valueType="num">
                                      <p:cBhvr additive="base">
                                        <p:cTn id="2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P spid="1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RDF Root Tag</a:t>
            </a:r>
          </a:p>
        </p:txBody>
      </p:sp>
      <p:pic>
        <p:nvPicPr>
          <p:cNvPr id="4" name="Content Placeholder 3"/>
          <p:cNvPicPr>
            <a:picLocks noGrp="1" noChangeAspect="1"/>
          </p:cNvPicPr>
          <p:nvPr>
            <p:ph idx="1"/>
          </p:nvPr>
        </p:nvPicPr>
        <p:blipFill>
          <a:blip r:embed="rId2"/>
          <a:stretch>
            <a:fillRect/>
          </a:stretch>
        </p:blipFill>
        <p:spPr>
          <a:xfrm>
            <a:off x="119848" y="1771547"/>
            <a:ext cx="8761187" cy="1211349"/>
          </a:xfrm>
          <a:prstGeom prst="rect">
            <a:avLst/>
          </a:prstGeom>
        </p:spPr>
      </p:pic>
      <p:sp>
        <p:nvSpPr>
          <p:cNvPr id="5" name="Rectangle 4"/>
          <p:cNvSpPr/>
          <p:nvPr/>
        </p:nvSpPr>
        <p:spPr>
          <a:xfrm>
            <a:off x="457200" y="3166148"/>
            <a:ext cx="8091996" cy="2031325"/>
          </a:xfrm>
          <a:prstGeom prst="rect">
            <a:avLst/>
          </a:prstGeom>
        </p:spPr>
        <p:txBody>
          <a:bodyPr wrap="square">
            <a:spAutoFit/>
          </a:bodyPr>
          <a:lstStyle/>
          <a:p>
            <a:r>
              <a:rPr lang="en-GB" dirty="0"/>
              <a:t>If you look at line 2, you will see the standard W3.org namespace </a:t>
            </a:r>
            <a:r>
              <a:rPr lang="en-GB" b="1" dirty="0"/>
              <a:t>http://www.w3.org/1999/02/22-rdf-syntax-ns#</a:t>
            </a:r>
            <a:r>
              <a:rPr lang="en-GB" dirty="0"/>
              <a:t>. </a:t>
            </a:r>
          </a:p>
          <a:p>
            <a:endParaRPr lang="en-GB" dirty="0"/>
          </a:p>
          <a:p>
            <a:r>
              <a:rPr lang="en-GB" dirty="0"/>
              <a:t>This namespace tells any machine reader that the enclosing document is an RDF document, and that the </a:t>
            </a:r>
            <a:r>
              <a:rPr lang="en-GB" dirty="0" err="1"/>
              <a:t>rdf:RDF</a:t>
            </a:r>
            <a:r>
              <a:rPr lang="en-GB" dirty="0"/>
              <a:t> tag resides in this namespace.</a:t>
            </a:r>
          </a:p>
          <a:p>
            <a:endParaRPr lang="en-GB" dirty="0"/>
          </a:p>
          <a:p>
            <a:r>
              <a:rPr lang="en-GB" dirty="0"/>
              <a:t>This namespace, and the RDF node, forms the root of all RDF documents.</a:t>
            </a:r>
            <a:endParaRPr lang="en-GB" dirty="0">
              <a:effectLst/>
            </a:endParaRPr>
          </a:p>
        </p:txBody>
      </p:sp>
      <p:sp>
        <p:nvSpPr>
          <p:cNvPr id="3" name="Date Placeholder 2">
            <a:extLst>
              <a:ext uri="{FF2B5EF4-FFF2-40B4-BE49-F238E27FC236}">
                <a16:creationId xmlns:a16="http://schemas.microsoft.com/office/drawing/2014/main" id="{62E34814-02CB-35B4-9F1E-0F62682E3347}"/>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CC685AA5-C593-3A42-EE1C-C8837AF87F81}"/>
              </a:ext>
            </a:extLst>
          </p:cNvPr>
          <p:cNvSpPr>
            <a:spLocks noGrp="1"/>
          </p:cNvSpPr>
          <p:nvPr>
            <p:ph type="sldNum" sz="quarter" idx="12"/>
          </p:nvPr>
        </p:nvSpPr>
        <p:spPr/>
        <p:txBody>
          <a:bodyPr/>
          <a:lstStyle/>
          <a:p>
            <a:fld id="{DBB41E9B-EDEB-B74F-9922-4816285B8426}" type="slidenum">
              <a:rPr lang="en-US" smtClean="0"/>
              <a:t>37</a:t>
            </a:fld>
            <a:endParaRPr lang="en-US"/>
          </a:p>
        </p:txBody>
      </p:sp>
    </p:spTree>
    <p:extLst>
      <p:ext uri="{BB962C8B-B14F-4D97-AF65-F5344CB8AC3E}">
        <p14:creationId xmlns:p14="http://schemas.microsoft.com/office/powerpoint/2010/main" val="23489307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Add A Statement</a:t>
            </a:r>
          </a:p>
        </p:txBody>
      </p:sp>
      <p:pic>
        <p:nvPicPr>
          <p:cNvPr id="4" name="Content Placeholder 3"/>
          <p:cNvPicPr>
            <a:picLocks noGrp="1" noChangeAspect="1"/>
          </p:cNvPicPr>
          <p:nvPr>
            <p:ph idx="1"/>
          </p:nvPr>
        </p:nvPicPr>
        <p:blipFill>
          <a:blip r:embed="rId2"/>
          <a:stretch>
            <a:fillRect/>
          </a:stretch>
        </p:blipFill>
        <p:spPr>
          <a:xfrm>
            <a:off x="589688" y="2077044"/>
            <a:ext cx="7878142" cy="1873519"/>
          </a:xfrm>
          <a:prstGeom prst="rect">
            <a:avLst/>
          </a:prstGeom>
        </p:spPr>
      </p:pic>
      <p:sp>
        <p:nvSpPr>
          <p:cNvPr id="5" name="Rectangle 4"/>
          <p:cNvSpPr/>
          <p:nvPr/>
        </p:nvSpPr>
        <p:spPr>
          <a:xfrm>
            <a:off x="589688" y="4709202"/>
            <a:ext cx="7878142" cy="646331"/>
          </a:xfrm>
          <a:prstGeom prst="rect">
            <a:avLst/>
          </a:prstGeom>
        </p:spPr>
        <p:txBody>
          <a:bodyPr wrap="square">
            <a:spAutoFit/>
          </a:bodyPr>
          <a:lstStyle/>
          <a:p>
            <a:r>
              <a:rPr lang="en-GB" dirty="0"/>
              <a:t>The </a:t>
            </a:r>
            <a:r>
              <a:rPr lang="en-GB" dirty="0" err="1"/>
              <a:t>rdf:Description</a:t>
            </a:r>
            <a:r>
              <a:rPr lang="en-GB" dirty="0"/>
              <a:t> tag simply means "I'm going to describe something (a </a:t>
            </a:r>
            <a:r>
              <a:rPr lang="en-GB" i="1" dirty="0"/>
              <a:t>subject</a:t>
            </a:r>
            <a:r>
              <a:rPr lang="en-GB" dirty="0"/>
              <a:t>) and I'm giving it the unique ID </a:t>
            </a:r>
            <a:r>
              <a:rPr lang="en-GB" b="1" dirty="0"/>
              <a:t>http://www.linkeddatatools.com/clothes#t-shirt</a:t>
            </a:r>
            <a:r>
              <a:rPr lang="en-GB" dirty="0"/>
              <a:t>".</a:t>
            </a:r>
          </a:p>
        </p:txBody>
      </p:sp>
      <p:sp>
        <p:nvSpPr>
          <p:cNvPr id="3" name="Date Placeholder 2">
            <a:extLst>
              <a:ext uri="{FF2B5EF4-FFF2-40B4-BE49-F238E27FC236}">
                <a16:creationId xmlns:a16="http://schemas.microsoft.com/office/drawing/2014/main" id="{E7643516-F77E-BCA7-62BC-524792E97E02}"/>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D188198A-89B5-8450-0AED-637DE0EE68B0}"/>
              </a:ext>
            </a:extLst>
          </p:cNvPr>
          <p:cNvSpPr>
            <a:spLocks noGrp="1"/>
          </p:cNvSpPr>
          <p:nvPr>
            <p:ph type="sldNum" sz="quarter" idx="12"/>
          </p:nvPr>
        </p:nvSpPr>
        <p:spPr/>
        <p:txBody>
          <a:bodyPr/>
          <a:lstStyle/>
          <a:p>
            <a:fld id="{DBB41E9B-EDEB-B74F-9922-4816285B8426}" type="slidenum">
              <a:rPr lang="en-US" smtClean="0"/>
              <a:t>38</a:t>
            </a:fld>
            <a:endParaRPr lang="en-US"/>
          </a:p>
        </p:txBody>
      </p:sp>
    </p:spTree>
    <p:extLst>
      <p:ext uri="{BB962C8B-B14F-4D97-AF65-F5344CB8AC3E}">
        <p14:creationId xmlns:p14="http://schemas.microsoft.com/office/powerpoint/2010/main" val="17111262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Add Predicates</a:t>
            </a:r>
          </a:p>
        </p:txBody>
      </p:sp>
      <p:pic>
        <p:nvPicPr>
          <p:cNvPr id="4" name="Picture 3"/>
          <p:cNvPicPr>
            <a:picLocks noChangeAspect="1"/>
          </p:cNvPicPr>
          <p:nvPr/>
        </p:nvPicPr>
        <p:blipFill>
          <a:blip r:embed="rId2"/>
          <a:stretch>
            <a:fillRect/>
          </a:stretch>
        </p:blipFill>
        <p:spPr>
          <a:xfrm>
            <a:off x="1180313" y="1640427"/>
            <a:ext cx="7111431" cy="1804932"/>
          </a:xfrm>
          <a:prstGeom prst="rect">
            <a:avLst/>
          </a:prstGeom>
        </p:spPr>
      </p:pic>
      <p:sp>
        <p:nvSpPr>
          <p:cNvPr id="5" name="Rectangle 4"/>
          <p:cNvSpPr/>
          <p:nvPr/>
        </p:nvSpPr>
        <p:spPr>
          <a:xfrm>
            <a:off x="1180312" y="4029165"/>
            <a:ext cx="7111431" cy="923330"/>
          </a:xfrm>
          <a:prstGeom prst="rect">
            <a:avLst/>
          </a:prstGeom>
        </p:spPr>
        <p:txBody>
          <a:bodyPr wrap="square">
            <a:spAutoFit/>
          </a:bodyPr>
          <a:lstStyle/>
          <a:p>
            <a:r>
              <a:rPr lang="en-GB" dirty="0"/>
              <a:t>See line 07. This simply says "The subject has a property with name </a:t>
            </a:r>
            <a:r>
              <a:rPr lang="en-GB" b="1" dirty="0" err="1"/>
              <a:t>feature:size</a:t>
            </a:r>
            <a:r>
              <a:rPr lang="en-GB" dirty="0"/>
              <a:t> which has the literal value 12". In RDF terminology, this is a </a:t>
            </a:r>
            <a:r>
              <a:rPr lang="en-GB" i="1" dirty="0"/>
              <a:t>statement</a:t>
            </a:r>
            <a:r>
              <a:rPr lang="en-GB" dirty="0"/>
              <a:t>.</a:t>
            </a:r>
          </a:p>
        </p:txBody>
      </p:sp>
      <p:sp>
        <p:nvSpPr>
          <p:cNvPr id="3" name="Date Placeholder 2">
            <a:extLst>
              <a:ext uri="{FF2B5EF4-FFF2-40B4-BE49-F238E27FC236}">
                <a16:creationId xmlns:a16="http://schemas.microsoft.com/office/drawing/2014/main" id="{76320508-F0EB-8A1E-3656-B8065B9CAEB4}"/>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164B4D91-14A4-FAB5-44CD-D2B17293C17E}"/>
              </a:ext>
            </a:extLst>
          </p:cNvPr>
          <p:cNvSpPr>
            <a:spLocks noGrp="1"/>
          </p:cNvSpPr>
          <p:nvPr>
            <p:ph type="sldNum" sz="quarter" idx="12"/>
          </p:nvPr>
        </p:nvSpPr>
        <p:spPr/>
        <p:txBody>
          <a:bodyPr/>
          <a:lstStyle/>
          <a:p>
            <a:fld id="{DBB41E9B-EDEB-B74F-9922-4816285B8426}" type="slidenum">
              <a:rPr lang="en-US" smtClean="0"/>
              <a:t>39</a:t>
            </a:fld>
            <a:endParaRPr lang="en-US"/>
          </a:p>
        </p:txBody>
      </p:sp>
    </p:spTree>
    <p:extLst>
      <p:ext uri="{BB962C8B-B14F-4D97-AF65-F5344CB8AC3E}">
        <p14:creationId xmlns:p14="http://schemas.microsoft.com/office/powerpoint/2010/main" val="31343957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C251A-9671-15E4-A216-3E87F4B6FDFF}"/>
              </a:ext>
            </a:extLst>
          </p:cNvPr>
          <p:cNvSpPr>
            <a:spLocks noGrp="1"/>
          </p:cNvSpPr>
          <p:nvPr>
            <p:ph type="title"/>
          </p:nvPr>
        </p:nvSpPr>
        <p:spPr/>
        <p:txBody>
          <a:bodyPr>
            <a:normAutofit/>
          </a:bodyPr>
          <a:lstStyle/>
          <a:p>
            <a:r>
              <a:rPr lang="en-GB" sz="4000" dirty="0"/>
              <a:t>The OPTE project</a:t>
            </a:r>
          </a:p>
        </p:txBody>
      </p:sp>
      <p:sp>
        <p:nvSpPr>
          <p:cNvPr id="4" name="Date Placeholder 3">
            <a:extLst>
              <a:ext uri="{FF2B5EF4-FFF2-40B4-BE49-F238E27FC236}">
                <a16:creationId xmlns:a16="http://schemas.microsoft.com/office/drawing/2014/main" id="{D243DBDA-78D5-E77E-7E78-8C07DC5989CA}"/>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8F5BE411-9B58-40FF-359D-9D97BFA2281E}"/>
              </a:ext>
            </a:extLst>
          </p:cNvPr>
          <p:cNvSpPr>
            <a:spLocks noGrp="1"/>
          </p:cNvSpPr>
          <p:nvPr>
            <p:ph type="sldNum" sz="quarter" idx="12"/>
          </p:nvPr>
        </p:nvSpPr>
        <p:spPr/>
        <p:txBody>
          <a:bodyPr/>
          <a:lstStyle/>
          <a:p>
            <a:fld id="{DBB41E9B-EDEB-B74F-9922-4816285B8426}" type="slidenum">
              <a:rPr lang="en-US" smtClean="0"/>
              <a:pPr/>
              <a:t>4</a:t>
            </a:fld>
            <a:endParaRPr lang="en-US" dirty="0"/>
          </a:p>
        </p:txBody>
      </p:sp>
      <p:sp>
        <p:nvSpPr>
          <p:cNvPr id="10" name="TextBox 9">
            <a:extLst>
              <a:ext uri="{FF2B5EF4-FFF2-40B4-BE49-F238E27FC236}">
                <a16:creationId xmlns:a16="http://schemas.microsoft.com/office/drawing/2014/main" id="{59BD7C53-6C28-FF9B-D5E2-FF2874A815FB}"/>
              </a:ext>
            </a:extLst>
          </p:cNvPr>
          <p:cNvSpPr txBox="1"/>
          <p:nvPr/>
        </p:nvSpPr>
        <p:spPr>
          <a:xfrm>
            <a:off x="2394528" y="2794061"/>
            <a:ext cx="4604326" cy="646331"/>
          </a:xfrm>
          <a:prstGeom prst="rect">
            <a:avLst/>
          </a:prstGeom>
          <a:noFill/>
        </p:spPr>
        <p:txBody>
          <a:bodyPr wrap="square">
            <a:spAutoFit/>
          </a:bodyPr>
          <a:lstStyle/>
          <a:p>
            <a:r>
              <a:rPr lang="en-GB" dirty="0">
                <a:hlinkClick r:id="rId2"/>
              </a:rPr>
              <a:t>https://www.opte.org/</a:t>
            </a:r>
            <a:endParaRPr lang="en-GB" dirty="0"/>
          </a:p>
          <a:p>
            <a:endParaRPr lang="en-GB" dirty="0"/>
          </a:p>
        </p:txBody>
      </p:sp>
    </p:spTree>
    <p:extLst>
      <p:ext uri="{BB962C8B-B14F-4D97-AF65-F5344CB8AC3E}">
        <p14:creationId xmlns:p14="http://schemas.microsoft.com/office/powerpoint/2010/main" val="41162772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Add Predicates</a:t>
            </a:r>
          </a:p>
        </p:txBody>
      </p:sp>
      <p:pic>
        <p:nvPicPr>
          <p:cNvPr id="4" name="Picture 3"/>
          <p:cNvPicPr>
            <a:picLocks noChangeAspect="1"/>
          </p:cNvPicPr>
          <p:nvPr/>
        </p:nvPicPr>
        <p:blipFill>
          <a:blip r:embed="rId2"/>
          <a:stretch>
            <a:fillRect/>
          </a:stretch>
        </p:blipFill>
        <p:spPr>
          <a:xfrm>
            <a:off x="1040365" y="1405604"/>
            <a:ext cx="7063269" cy="1918895"/>
          </a:xfrm>
          <a:prstGeom prst="rect">
            <a:avLst/>
          </a:prstGeom>
        </p:spPr>
      </p:pic>
      <p:pic>
        <p:nvPicPr>
          <p:cNvPr id="3" name="Picture 2"/>
          <p:cNvPicPr>
            <a:picLocks noChangeAspect="1"/>
          </p:cNvPicPr>
          <p:nvPr/>
        </p:nvPicPr>
        <p:blipFill>
          <a:blip r:embed="rId3"/>
          <a:stretch>
            <a:fillRect/>
          </a:stretch>
        </p:blipFill>
        <p:spPr>
          <a:xfrm>
            <a:off x="2422726" y="3626341"/>
            <a:ext cx="4297670" cy="2350408"/>
          </a:xfrm>
          <a:prstGeom prst="rect">
            <a:avLst/>
          </a:prstGeom>
        </p:spPr>
      </p:pic>
      <p:sp>
        <p:nvSpPr>
          <p:cNvPr id="5" name="Date Placeholder 4">
            <a:extLst>
              <a:ext uri="{FF2B5EF4-FFF2-40B4-BE49-F238E27FC236}">
                <a16:creationId xmlns:a16="http://schemas.microsoft.com/office/drawing/2014/main" id="{5133F347-43F5-B1FC-D8AD-6994A71D2C57}"/>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81A2E8C0-75F0-01B9-2801-87549CF78682}"/>
              </a:ext>
            </a:extLst>
          </p:cNvPr>
          <p:cNvSpPr>
            <a:spLocks noGrp="1"/>
          </p:cNvSpPr>
          <p:nvPr>
            <p:ph type="sldNum" sz="quarter" idx="12"/>
          </p:nvPr>
        </p:nvSpPr>
        <p:spPr/>
        <p:txBody>
          <a:bodyPr/>
          <a:lstStyle/>
          <a:p>
            <a:fld id="{DBB41E9B-EDEB-B74F-9922-4816285B8426}" type="slidenum">
              <a:rPr lang="en-US" smtClean="0"/>
              <a:t>40</a:t>
            </a:fld>
            <a:endParaRPr lang="en-US"/>
          </a:p>
        </p:txBody>
      </p:sp>
    </p:spTree>
    <p:extLst>
      <p:ext uri="{BB962C8B-B14F-4D97-AF65-F5344CB8AC3E}">
        <p14:creationId xmlns:p14="http://schemas.microsoft.com/office/powerpoint/2010/main" val="116004242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Breaking Down The Statement</a:t>
            </a:r>
          </a:p>
        </p:txBody>
      </p:sp>
      <p:pic>
        <p:nvPicPr>
          <p:cNvPr id="4" name="Content Placeholder 3"/>
          <p:cNvPicPr>
            <a:picLocks noGrp="1" noChangeAspect="1"/>
          </p:cNvPicPr>
          <p:nvPr>
            <p:ph idx="1"/>
          </p:nvPr>
        </p:nvPicPr>
        <p:blipFill>
          <a:blip r:embed="rId2"/>
          <a:stretch>
            <a:fillRect/>
          </a:stretch>
        </p:blipFill>
        <p:spPr>
          <a:xfrm>
            <a:off x="1157226" y="1661299"/>
            <a:ext cx="7008018" cy="750811"/>
          </a:xfrm>
          <a:prstGeom prst="rect">
            <a:avLst/>
          </a:prstGeom>
        </p:spPr>
      </p:pic>
      <p:sp>
        <p:nvSpPr>
          <p:cNvPr id="5" name="Rectangle 4"/>
          <p:cNvSpPr/>
          <p:nvPr/>
        </p:nvSpPr>
        <p:spPr>
          <a:xfrm>
            <a:off x="1143458" y="2529494"/>
            <a:ext cx="7035554" cy="1138773"/>
          </a:xfrm>
          <a:prstGeom prst="rect">
            <a:avLst/>
          </a:prstGeom>
        </p:spPr>
        <p:txBody>
          <a:bodyPr wrap="square">
            <a:spAutoFit/>
          </a:bodyPr>
          <a:lstStyle/>
          <a:p>
            <a:r>
              <a:rPr lang="en-GB" sz="2000" dirty="0"/>
              <a:t>Here you see the </a:t>
            </a:r>
            <a:r>
              <a:rPr lang="en-GB" sz="2000" b="1" i="1" dirty="0"/>
              <a:t>subject</a:t>
            </a:r>
            <a:r>
              <a:rPr lang="en-GB" sz="2000" dirty="0"/>
              <a:t> of the </a:t>
            </a:r>
            <a:r>
              <a:rPr lang="en-GB" sz="2800" dirty="0"/>
              <a:t>statement</a:t>
            </a:r>
            <a:r>
              <a:rPr lang="en-GB" sz="2000" dirty="0"/>
              <a:t> (what the statement is about), and the two forms of </a:t>
            </a:r>
            <a:r>
              <a:rPr lang="en-GB" sz="2000" b="1" dirty="0"/>
              <a:t>predicates</a:t>
            </a:r>
            <a:r>
              <a:rPr lang="en-GB" sz="2000" dirty="0"/>
              <a:t> (</a:t>
            </a:r>
            <a:r>
              <a:rPr lang="en-GB" sz="2000" i="1" dirty="0"/>
              <a:t>literal values</a:t>
            </a:r>
            <a:r>
              <a:rPr lang="en-GB" sz="2000" dirty="0"/>
              <a:t> and </a:t>
            </a:r>
            <a:r>
              <a:rPr lang="en-GB" sz="2000" i="1" dirty="0"/>
              <a:t>resources</a:t>
            </a:r>
            <a:r>
              <a:rPr lang="en-GB" sz="2000" dirty="0"/>
              <a:t>, which reference other RDF statements).</a:t>
            </a:r>
          </a:p>
        </p:txBody>
      </p:sp>
      <p:sp>
        <p:nvSpPr>
          <p:cNvPr id="6" name="Rounded Rectangle 5"/>
          <p:cNvSpPr/>
          <p:nvPr/>
        </p:nvSpPr>
        <p:spPr>
          <a:xfrm>
            <a:off x="3289635" y="4089133"/>
            <a:ext cx="914400" cy="30184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subject</a:t>
            </a:r>
          </a:p>
        </p:txBody>
      </p:sp>
      <p:sp>
        <p:nvSpPr>
          <p:cNvPr id="7" name="Rounded Rectangle 6"/>
          <p:cNvSpPr/>
          <p:nvPr/>
        </p:nvSpPr>
        <p:spPr>
          <a:xfrm>
            <a:off x="4204035" y="4937464"/>
            <a:ext cx="914400" cy="30184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object</a:t>
            </a:r>
          </a:p>
        </p:txBody>
      </p:sp>
      <p:sp>
        <p:nvSpPr>
          <p:cNvPr id="8" name="Rounded Rectangle 7"/>
          <p:cNvSpPr/>
          <p:nvPr/>
        </p:nvSpPr>
        <p:spPr>
          <a:xfrm>
            <a:off x="1651247" y="4900019"/>
            <a:ext cx="1660125" cy="30184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“literal value”</a:t>
            </a:r>
          </a:p>
        </p:txBody>
      </p:sp>
      <p:cxnSp>
        <p:nvCxnSpPr>
          <p:cNvPr id="10" name="Straight Arrow Connector 9"/>
          <p:cNvCxnSpPr>
            <a:stCxn id="6" idx="2"/>
            <a:endCxn id="8" idx="0"/>
          </p:cNvCxnSpPr>
          <p:nvPr/>
        </p:nvCxnSpPr>
        <p:spPr>
          <a:xfrm flipH="1">
            <a:off x="2481310" y="4390974"/>
            <a:ext cx="1265525" cy="50904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6" idx="2"/>
            <a:endCxn id="7" idx="0"/>
          </p:cNvCxnSpPr>
          <p:nvPr/>
        </p:nvCxnSpPr>
        <p:spPr>
          <a:xfrm>
            <a:off x="3746835" y="4390974"/>
            <a:ext cx="914400" cy="54649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2123390" y="4353529"/>
            <a:ext cx="1237903" cy="369332"/>
          </a:xfrm>
          <a:prstGeom prst="rect">
            <a:avLst/>
          </a:prstGeom>
          <a:noFill/>
        </p:spPr>
        <p:txBody>
          <a:bodyPr wrap="none" rtlCol="0">
            <a:spAutoFit/>
          </a:bodyPr>
          <a:lstStyle/>
          <a:p>
            <a:r>
              <a:rPr lang="en-GB" dirty="0"/>
              <a:t>predicate 1</a:t>
            </a:r>
          </a:p>
        </p:txBody>
      </p:sp>
      <p:sp>
        <p:nvSpPr>
          <p:cNvPr id="14" name="TextBox 13"/>
          <p:cNvSpPr txBox="1"/>
          <p:nvPr/>
        </p:nvSpPr>
        <p:spPr>
          <a:xfrm>
            <a:off x="4175778" y="4390974"/>
            <a:ext cx="1237903" cy="369332"/>
          </a:xfrm>
          <a:prstGeom prst="rect">
            <a:avLst/>
          </a:prstGeom>
          <a:noFill/>
        </p:spPr>
        <p:txBody>
          <a:bodyPr wrap="none" rtlCol="0">
            <a:spAutoFit/>
          </a:bodyPr>
          <a:lstStyle/>
          <a:p>
            <a:r>
              <a:rPr lang="en-GB" dirty="0"/>
              <a:t>predicate 2</a:t>
            </a:r>
          </a:p>
        </p:txBody>
      </p:sp>
      <p:sp>
        <p:nvSpPr>
          <p:cNvPr id="3" name="Date Placeholder 2">
            <a:extLst>
              <a:ext uri="{FF2B5EF4-FFF2-40B4-BE49-F238E27FC236}">
                <a16:creationId xmlns:a16="http://schemas.microsoft.com/office/drawing/2014/main" id="{AAD39468-E9E1-D32D-6BB8-D01170E708A3}"/>
              </a:ext>
            </a:extLst>
          </p:cNvPr>
          <p:cNvSpPr>
            <a:spLocks noGrp="1"/>
          </p:cNvSpPr>
          <p:nvPr>
            <p:ph type="dt" sz="half" idx="10"/>
          </p:nvPr>
        </p:nvSpPr>
        <p:spPr/>
        <p:txBody>
          <a:bodyPr/>
          <a:lstStyle/>
          <a:p>
            <a:r>
              <a:rPr lang="en-US"/>
              <a:t>Semantic modelling and Semantic web</a:t>
            </a:r>
          </a:p>
        </p:txBody>
      </p:sp>
      <p:sp>
        <p:nvSpPr>
          <p:cNvPr id="11" name="Slide Number Placeholder 10">
            <a:extLst>
              <a:ext uri="{FF2B5EF4-FFF2-40B4-BE49-F238E27FC236}">
                <a16:creationId xmlns:a16="http://schemas.microsoft.com/office/drawing/2014/main" id="{1C533139-8BD6-F2BE-A6C7-21A562F0C52A}"/>
              </a:ext>
            </a:extLst>
          </p:cNvPr>
          <p:cNvSpPr>
            <a:spLocks noGrp="1"/>
          </p:cNvSpPr>
          <p:nvPr>
            <p:ph type="sldNum" sz="quarter" idx="12"/>
          </p:nvPr>
        </p:nvSpPr>
        <p:spPr/>
        <p:txBody>
          <a:bodyPr/>
          <a:lstStyle/>
          <a:p>
            <a:fld id="{DBB41E9B-EDEB-B74F-9922-4816285B8426}" type="slidenum">
              <a:rPr lang="en-US" smtClean="0"/>
              <a:t>41</a:t>
            </a:fld>
            <a:endParaRPr lang="en-US"/>
          </a:p>
        </p:txBody>
      </p:sp>
    </p:spTree>
    <p:extLst>
      <p:ext uri="{BB962C8B-B14F-4D97-AF65-F5344CB8AC3E}">
        <p14:creationId xmlns:p14="http://schemas.microsoft.com/office/powerpoint/2010/main" val="18313168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t>A More Complete Example</a:t>
            </a:r>
          </a:p>
        </p:txBody>
      </p:sp>
      <p:pic>
        <p:nvPicPr>
          <p:cNvPr id="4" name="Picture 3"/>
          <p:cNvPicPr>
            <a:picLocks noChangeAspect="1"/>
          </p:cNvPicPr>
          <p:nvPr/>
        </p:nvPicPr>
        <p:blipFill>
          <a:blip r:embed="rId2"/>
          <a:stretch>
            <a:fillRect/>
          </a:stretch>
        </p:blipFill>
        <p:spPr>
          <a:xfrm>
            <a:off x="604498" y="1532033"/>
            <a:ext cx="7627541" cy="2684627"/>
          </a:xfrm>
          <a:prstGeom prst="rect">
            <a:avLst/>
          </a:prstGeom>
        </p:spPr>
      </p:pic>
      <p:sp>
        <p:nvSpPr>
          <p:cNvPr id="5" name="Rectangle 4"/>
          <p:cNvSpPr/>
          <p:nvPr/>
        </p:nvSpPr>
        <p:spPr>
          <a:xfrm>
            <a:off x="604498" y="4473561"/>
            <a:ext cx="7627541" cy="1754326"/>
          </a:xfrm>
          <a:prstGeom prst="rect">
            <a:avLst/>
          </a:prstGeom>
        </p:spPr>
        <p:txBody>
          <a:bodyPr wrap="square">
            <a:spAutoFit/>
          </a:bodyPr>
          <a:lstStyle/>
          <a:p>
            <a:r>
              <a:rPr lang="en-GB" dirty="0"/>
              <a:t>To test your understanding and point out any areas where you need to recap, see if you can identify on the RDF document above the:</a:t>
            </a:r>
          </a:p>
          <a:p>
            <a:endParaRPr lang="en-GB" dirty="0"/>
          </a:p>
          <a:p>
            <a:pPr>
              <a:buFont typeface="Arial" panose="020B0604020202020204" pitchFamily="34" charset="0"/>
              <a:buChar char="•"/>
            </a:pPr>
            <a:r>
              <a:rPr lang="en-GB" b="1" dirty="0"/>
              <a:t>Subject</a:t>
            </a:r>
            <a:r>
              <a:rPr lang="en-GB" dirty="0"/>
              <a:t> of the statement</a:t>
            </a:r>
          </a:p>
          <a:p>
            <a:pPr>
              <a:buFont typeface="Arial" panose="020B0604020202020204" pitchFamily="34" charset="0"/>
              <a:buChar char="•"/>
            </a:pPr>
            <a:r>
              <a:rPr lang="en-GB" b="1" dirty="0"/>
              <a:t>Predicates</a:t>
            </a:r>
            <a:r>
              <a:rPr lang="en-GB" dirty="0"/>
              <a:t> of the statement - including whether they are </a:t>
            </a:r>
            <a:r>
              <a:rPr lang="en-GB" i="1" dirty="0"/>
              <a:t>resources</a:t>
            </a:r>
            <a:r>
              <a:rPr lang="en-GB" dirty="0"/>
              <a:t> or </a:t>
            </a:r>
            <a:r>
              <a:rPr lang="en-GB" i="1" dirty="0"/>
              <a:t>literals</a:t>
            </a:r>
            <a:endParaRPr lang="en-GB" dirty="0"/>
          </a:p>
          <a:p>
            <a:pPr>
              <a:buFont typeface="Arial" panose="020B0604020202020204" pitchFamily="34" charset="0"/>
              <a:buChar char="•"/>
            </a:pPr>
            <a:r>
              <a:rPr lang="en-GB" b="1" dirty="0"/>
              <a:t>Objects</a:t>
            </a:r>
            <a:r>
              <a:rPr lang="en-GB" dirty="0"/>
              <a:t> referenced by the resource predicates</a:t>
            </a:r>
            <a:endParaRPr lang="en-GB" dirty="0">
              <a:effectLst/>
            </a:endParaRPr>
          </a:p>
        </p:txBody>
      </p:sp>
      <p:sp>
        <p:nvSpPr>
          <p:cNvPr id="3" name="Date Placeholder 2">
            <a:extLst>
              <a:ext uri="{FF2B5EF4-FFF2-40B4-BE49-F238E27FC236}">
                <a16:creationId xmlns:a16="http://schemas.microsoft.com/office/drawing/2014/main" id="{B67ED338-062F-4401-F093-645AF28C0A85}"/>
              </a:ext>
            </a:extLst>
          </p:cNvPr>
          <p:cNvSpPr>
            <a:spLocks noGrp="1"/>
          </p:cNvSpPr>
          <p:nvPr>
            <p:ph type="dt" sz="half" idx="10"/>
          </p:nvPr>
        </p:nvSpPr>
        <p:spPr/>
        <p:txBody>
          <a:bodyPr/>
          <a:lstStyle/>
          <a:p>
            <a:r>
              <a:rPr lang="en-US"/>
              <a:t>Semantic modelling and Semantic web</a:t>
            </a:r>
          </a:p>
        </p:txBody>
      </p:sp>
      <p:sp>
        <p:nvSpPr>
          <p:cNvPr id="7" name="Slide Number Placeholder 6">
            <a:extLst>
              <a:ext uri="{FF2B5EF4-FFF2-40B4-BE49-F238E27FC236}">
                <a16:creationId xmlns:a16="http://schemas.microsoft.com/office/drawing/2014/main" id="{215176F3-E49B-6798-E073-7B14EA34B877}"/>
              </a:ext>
            </a:extLst>
          </p:cNvPr>
          <p:cNvSpPr>
            <a:spLocks noGrp="1"/>
          </p:cNvSpPr>
          <p:nvPr>
            <p:ph type="sldNum" sz="quarter" idx="12"/>
          </p:nvPr>
        </p:nvSpPr>
        <p:spPr/>
        <p:txBody>
          <a:bodyPr/>
          <a:lstStyle/>
          <a:p>
            <a:fld id="{DBB41E9B-EDEB-B74F-9922-4816285B8426}" type="slidenum">
              <a:rPr lang="en-US" smtClean="0"/>
              <a:t>42</a:t>
            </a:fld>
            <a:endParaRPr lang="en-US"/>
          </a:p>
        </p:txBody>
      </p:sp>
    </p:spTree>
    <p:extLst>
      <p:ext uri="{BB962C8B-B14F-4D97-AF65-F5344CB8AC3E}">
        <p14:creationId xmlns:p14="http://schemas.microsoft.com/office/powerpoint/2010/main" val="1530528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cap="none" dirty="0"/>
              <a:t>Semantic Ontological Modelling</a:t>
            </a:r>
          </a:p>
        </p:txBody>
      </p:sp>
      <p:sp>
        <p:nvSpPr>
          <p:cNvPr id="5" name="Text Placeholder 4"/>
          <p:cNvSpPr>
            <a:spLocks noGrp="1"/>
          </p:cNvSpPr>
          <p:nvPr>
            <p:ph type="body" idx="1"/>
          </p:nvPr>
        </p:nvSpPr>
        <p:spPr/>
        <p:txBody>
          <a:bodyPr/>
          <a:lstStyle/>
          <a:p>
            <a:r>
              <a:rPr lang="en-GB" dirty="0"/>
              <a:t>Semantic Data Modelling </a:t>
            </a:r>
          </a:p>
        </p:txBody>
      </p:sp>
      <p:sp>
        <p:nvSpPr>
          <p:cNvPr id="2" name="Date Placeholder 1">
            <a:extLst>
              <a:ext uri="{FF2B5EF4-FFF2-40B4-BE49-F238E27FC236}">
                <a16:creationId xmlns:a16="http://schemas.microsoft.com/office/drawing/2014/main" id="{25D01067-4DF9-5492-4B77-5012557B85BC}"/>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31AB1A6F-F890-5947-CE13-0B15262E2E75}"/>
              </a:ext>
            </a:extLst>
          </p:cNvPr>
          <p:cNvSpPr>
            <a:spLocks noGrp="1"/>
          </p:cNvSpPr>
          <p:nvPr>
            <p:ph type="sldNum" sz="quarter" idx="12"/>
          </p:nvPr>
        </p:nvSpPr>
        <p:spPr/>
        <p:txBody>
          <a:bodyPr/>
          <a:lstStyle/>
          <a:p>
            <a:fld id="{DBB41E9B-EDEB-B74F-9922-4816285B8426}" type="slidenum">
              <a:rPr lang="en-US" smtClean="0"/>
              <a:t>43</a:t>
            </a:fld>
            <a:endParaRPr lang="en-US"/>
          </a:p>
        </p:txBody>
      </p:sp>
    </p:spTree>
    <p:extLst>
      <p:ext uri="{BB962C8B-B14F-4D97-AF65-F5344CB8AC3E}">
        <p14:creationId xmlns:p14="http://schemas.microsoft.com/office/powerpoint/2010/main" val="17327260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7D306-BEC0-1463-3F25-6E22A606A90D}"/>
              </a:ext>
            </a:extLst>
          </p:cNvPr>
          <p:cNvSpPr>
            <a:spLocks noGrp="1"/>
          </p:cNvSpPr>
          <p:nvPr>
            <p:ph type="title"/>
          </p:nvPr>
        </p:nvSpPr>
        <p:spPr/>
        <p:txBody>
          <a:bodyPr>
            <a:normAutofit/>
          </a:bodyPr>
          <a:lstStyle/>
          <a:p>
            <a:r>
              <a:rPr lang="en-GB" sz="4000" dirty="0"/>
              <a:t>What is an Ontology?</a:t>
            </a:r>
          </a:p>
        </p:txBody>
      </p:sp>
      <p:sp>
        <p:nvSpPr>
          <p:cNvPr id="3" name="Content Placeholder 2">
            <a:extLst>
              <a:ext uri="{FF2B5EF4-FFF2-40B4-BE49-F238E27FC236}">
                <a16:creationId xmlns:a16="http://schemas.microsoft.com/office/drawing/2014/main" id="{32260BC1-392C-FF2B-7C39-B60532925770}"/>
              </a:ext>
            </a:extLst>
          </p:cNvPr>
          <p:cNvSpPr>
            <a:spLocks noGrp="1"/>
          </p:cNvSpPr>
          <p:nvPr>
            <p:ph idx="1"/>
          </p:nvPr>
        </p:nvSpPr>
        <p:spPr>
          <a:xfrm>
            <a:off x="549563" y="1470891"/>
            <a:ext cx="8229600" cy="4525963"/>
          </a:xfrm>
        </p:spPr>
        <p:txBody>
          <a:bodyPr>
            <a:noAutofit/>
          </a:bodyPr>
          <a:lstStyle/>
          <a:p>
            <a:r>
              <a:rPr lang="en-GB" sz="2800" b="0" i="0" dirty="0">
                <a:solidFill>
                  <a:srgbClr val="000000"/>
                </a:solidFill>
                <a:effectLst/>
                <a:latin typeface="Times New Roman" panose="02020603050405020304" pitchFamily="18" charset="0"/>
              </a:rPr>
              <a:t>Ontology is the study or concern about what kinds of things exist - what entities or `things' there are in the universe[</a:t>
            </a:r>
            <a:r>
              <a:rPr lang="en-GB" sz="2800" b="0" i="0" dirty="0">
                <a:effectLst/>
                <a:latin typeface="Times New Roman" panose="02020603050405020304" pitchFamily="18" charset="0"/>
                <a:hlinkClick r:id="rId2"/>
              </a:rPr>
              <a:t>3</a:t>
            </a:r>
            <a:r>
              <a:rPr lang="en-GB" sz="2800" b="0" i="0" dirty="0">
                <a:solidFill>
                  <a:srgbClr val="000000"/>
                </a:solidFill>
                <a:effectLst/>
                <a:latin typeface="Times New Roman" panose="02020603050405020304" pitchFamily="18" charset="0"/>
              </a:rPr>
              <a:t>].</a:t>
            </a:r>
          </a:p>
          <a:p>
            <a:r>
              <a:rPr lang="en-GB" sz="2800" b="0" i="0" dirty="0">
                <a:solidFill>
                  <a:srgbClr val="000000"/>
                </a:solidFill>
                <a:effectLst/>
                <a:latin typeface="Times New Roman" panose="02020603050405020304" pitchFamily="18" charset="0"/>
              </a:rPr>
              <a:t>In computer science, an ontology is the working model of entities and interactions either generically [</a:t>
            </a:r>
            <a:r>
              <a:rPr lang="en-GB" sz="2800" b="0" i="0" dirty="0">
                <a:effectLst/>
                <a:latin typeface="Times New Roman" panose="02020603050405020304" pitchFamily="18" charset="0"/>
                <a:hlinkClick r:id="rId3"/>
              </a:rPr>
              <a:t>4</a:t>
            </a:r>
            <a:r>
              <a:rPr lang="en-GB" sz="2800" b="0" i="0" dirty="0">
                <a:solidFill>
                  <a:srgbClr val="000000"/>
                </a:solidFill>
                <a:effectLst/>
                <a:latin typeface="Times New Roman" panose="02020603050405020304" pitchFamily="18" charset="0"/>
              </a:rPr>
              <a:t>] or in some particular domain of knowledge or practice[</a:t>
            </a:r>
            <a:r>
              <a:rPr lang="en-GB" sz="2800" b="0" i="0" dirty="0">
                <a:effectLst/>
                <a:latin typeface="Times New Roman" panose="02020603050405020304" pitchFamily="18" charset="0"/>
                <a:hlinkClick r:id="rId4"/>
              </a:rPr>
              <a:t>5</a:t>
            </a:r>
            <a:r>
              <a:rPr lang="en-GB" sz="2800" b="0" i="0" dirty="0">
                <a:solidFill>
                  <a:srgbClr val="000000"/>
                </a:solidFill>
                <a:effectLst/>
                <a:latin typeface="Times New Roman" panose="02020603050405020304" pitchFamily="18" charset="0"/>
              </a:rPr>
              <a:t>].</a:t>
            </a:r>
          </a:p>
          <a:p>
            <a:r>
              <a:rPr lang="en-GB" sz="2800" dirty="0">
                <a:solidFill>
                  <a:srgbClr val="000000"/>
                </a:solidFill>
                <a:latin typeface="Times New Roman" panose="02020603050405020304" pitchFamily="18" charset="0"/>
              </a:rPr>
              <a:t>A</a:t>
            </a:r>
            <a:r>
              <a:rPr lang="en-GB" sz="2800" b="0" i="0" dirty="0">
                <a:solidFill>
                  <a:srgbClr val="000000"/>
                </a:solidFill>
                <a:effectLst/>
                <a:latin typeface="Times New Roman" panose="02020603050405020304" pitchFamily="18" charset="0"/>
              </a:rPr>
              <a:t>n ontology is `the specification of conceptualisations, used to help programs and humans share knowledge' [</a:t>
            </a:r>
            <a:r>
              <a:rPr lang="en-GB" sz="2800" b="0" i="0" dirty="0">
                <a:effectLst/>
                <a:latin typeface="Times New Roman" panose="02020603050405020304" pitchFamily="18" charset="0"/>
                <a:hlinkClick r:id="rId5"/>
              </a:rPr>
              <a:t>6</a:t>
            </a:r>
            <a:r>
              <a:rPr lang="en-GB" sz="2800" b="0" i="0" dirty="0">
                <a:solidFill>
                  <a:srgbClr val="000000"/>
                </a:solidFill>
                <a:effectLst/>
                <a:latin typeface="Times New Roman" panose="02020603050405020304" pitchFamily="18" charset="0"/>
              </a:rPr>
              <a:t>].</a:t>
            </a:r>
            <a:endParaRPr lang="en-GB" sz="2800" dirty="0"/>
          </a:p>
        </p:txBody>
      </p:sp>
      <p:sp>
        <p:nvSpPr>
          <p:cNvPr id="4" name="Date Placeholder 3">
            <a:extLst>
              <a:ext uri="{FF2B5EF4-FFF2-40B4-BE49-F238E27FC236}">
                <a16:creationId xmlns:a16="http://schemas.microsoft.com/office/drawing/2014/main" id="{C277FD8A-E350-407C-3D56-43411C54E439}"/>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BD45EA73-E176-F8B3-9CB6-16D49DD0C820}"/>
              </a:ext>
            </a:extLst>
          </p:cNvPr>
          <p:cNvSpPr>
            <a:spLocks noGrp="1"/>
          </p:cNvSpPr>
          <p:nvPr>
            <p:ph type="sldNum" sz="quarter" idx="12"/>
          </p:nvPr>
        </p:nvSpPr>
        <p:spPr/>
        <p:txBody>
          <a:bodyPr/>
          <a:lstStyle/>
          <a:p>
            <a:fld id="{DBB41E9B-EDEB-B74F-9922-4816285B8426}" type="slidenum">
              <a:rPr lang="en-US" smtClean="0"/>
              <a:pPr/>
              <a:t>44</a:t>
            </a:fld>
            <a:endParaRPr lang="en-US" dirty="0"/>
          </a:p>
        </p:txBody>
      </p:sp>
    </p:spTree>
    <p:extLst>
      <p:ext uri="{BB962C8B-B14F-4D97-AF65-F5344CB8AC3E}">
        <p14:creationId xmlns:p14="http://schemas.microsoft.com/office/powerpoint/2010/main" val="3083808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Ontology Modeling</a:t>
            </a:r>
          </a:p>
        </p:txBody>
      </p:sp>
      <p:sp>
        <p:nvSpPr>
          <p:cNvPr id="3" name="Content Placeholder 2"/>
          <p:cNvSpPr>
            <a:spLocks noGrp="1"/>
          </p:cNvSpPr>
          <p:nvPr>
            <p:ph idx="1"/>
          </p:nvPr>
        </p:nvSpPr>
        <p:spPr>
          <a:xfrm>
            <a:off x="1087712" y="1911927"/>
            <a:ext cx="7323042" cy="3976400"/>
          </a:xfrm>
        </p:spPr>
        <p:txBody>
          <a:bodyPr/>
          <a:lstStyle/>
          <a:p>
            <a:pPr marL="0" indent="0">
              <a:buNone/>
            </a:pPr>
            <a:r>
              <a:rPr lang="en-US" dirty="0"/>
              <a:t>An ontology defines a </a:t>
            </a:r>
            <a:r>
              <a:rPr lang="en-US" b="1" dirty="0"/>
              <a:t>common vocabulary </a:t>
            </a:r>
            <a:r>
              <a:rPr lang="en-US" dirty="0"/>
              <a:t>for </a:t>
            </a:r>
            <a:r>
              <a:rPr lang="en-US" b="1" dirty="0"/>
              <a:t>sharing information </a:t>
            </a:r>
            <a:r>
              <a:rPr lang="en-US" dirty="0"/>
              <a:t>in a </a:t>
            </a:r>
            <a:r>
              <a:rPr lang="en-US" b="1" dirty="0"/>
              <a:t>specific domain</a:t>
            </a:r>
            <a:r>
              <a:rPr lang="en-US" dirty="0"/>
              <a:t>. It includes </a:t>
            </a:r>
            <a:r>
              <a:rPr lang="en-US" b="1" dirty="0"/>
              <a:t>machine-interpretable</a:t>
            </a:r>
            <a:r>
              <a:rPr lang="en-US" dirty="0"/>
              <a:t> definitions of basic </a:t>
            </a:r>
            <a:r>
              <a:rPr lang="en-US" b="1" dirty="0">
                <a:solidFill>
                  <a:srgbClr val="FF0000"/>
                </a:solidFill>
              </a:rPr>
              <a:t>concepts</a:t>
            </a:r>
            <a:r>
              <a:rPr lang="en-US" dirty="0"/>
              <a:t> in the </a:t>
            </a:r>
            <a:r>
              <a:rPr lang="en-US" b="1" dirty="0">
                <a:solidFill>
                  <a:srgbClr val="FF0000"/>
                </a:solidFill>
              </a:rPr>
              <a:t>domain</a:t>
            </a:r>
            <a:r>
              <a:rPr lang="en-US" dirty="0"/>
              <a:t> and </a:t>
            </a:r>
            <a:r>
              <a:rPr lang="en-US" b="1" dirty="0">
                <a:solidFill>
                  <a:srgbClr val="FF0000"/>
                </a:solidFill>
              </a:rPr>
              <a:t>relations</a:t>
            </a:r>
            <a:r>
              <a:rPr lang="en-US" dirty="0"/>
              <a:t> among them.</a:t>
            </a:r>
          </a:p>
        </p:txBody>
      </p:sp>
      <p:sp>
        <p:nvSpPr>
          <p:cNvPr id="4" name="Date Placeholder 3">
            <a:extLst>
              <a:ext uri="{FF2B5EF4-FFF2-40B4-BE49-F238E27FC236}">
                <a16:creationId xmlns:a16="http://schemas.microsoft.com/office/drawing/2014/main" id="{3BEF0F9A-6177-22C0-CB40-BC43642CB0CB}"/>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C57BA16C-2ADB-FC3A-3F62-7A972C14172E}"/>
              </a:ext>
            </a:extLst>
          </p:cNvPr>
          <p:cNvSpPr>
            <a:spLocks noGrp="1"/>
          </p:cNvSpPr>
          <p:nvPr>
            <p:ph type="sldNum" sz="quarter" idx="12"/>
          </p:nvPr>
        </p:nvSpPr>
        <p:spPr/>
        <p:txBody>
          <a:bodyPr/>
          <a:lstStyle/>
          <a:p>
            <a:fld id="{DBB41E9B-EDEB-B74F-9922-4816285B8426}" type="slidenum">
              <a:rPr lang="en-US" smtClean="0"/>
              <a:t>45</a:t>
            </a:fld>
            <a:endParaRPr lang="en-US"/>
          </a:p>
        </p:txBody>
      </p:sp>
    </p:spTree>
    <p:extLst>
      <p:ext uri="{BB962C8B-B14F-4D97-AF65-F5344CB8AC3E}">
        <p14:creationId xmlns:p14="http://schemas.microsoft.com/office/powerpoint/2010/main" val="1332946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4000" dirty="0"/>
              <a:t>Why do we need Ontology?</a:t>
            </a:r>
          </a:p>
        </p:txBody>
      </p:sp>
      <p:sp>
        <p:nvSpPr>
          <p:cNvPr id="3" name="Content Placeholder 2"/>
          <p:cNvSpPr>
            <a:spLocks noGrp="1"/>
          </p:cNvSpPr>
          <p:nvPr>
            <p:ph idx="1"/>
          </p:nvPr>
        </p:nvSpPr>
        <p:spPr>
          <a:xfrm>
            <a:off x="672860" y="1476772"/>
            <a:ext cx="8229600" cy="4525963"/>
          </a:xfrm>
        </p:spPr>
        <p:txBody>
          <a:bodyPr/>
          <a:lstStyle/>
          <a:p>
            <a:r>
              <a:rPr lang="en-US" dirty="0"/>
              <a:t>To share common understanding of the structure of information among people or software agents</a:t>
            </a:r>
          </a:p>
          <a:p>
            <a:r>
              <a:rPr lang="en-US" dirty="0"/>
              <a:t>To enable reuse of domain knowledge</a:t>
            </a:r>
          </a:p>
          <a:p>
            <a:r>
              <a:rPr lang="en-US" dirty="0"/>
              <a:t>To make domain assumptions explicit</a:t>
            </a:r>
          </a:p>
          <a:p>
            <a:r>
              <a:rPr lang="en-US" dirty="0"/>
              <a:t>To separate domain knowledge from the operational knowledge</a:t>
            </a:r>
          </a:p>
          <a:p>
            <a:r>
              <a:rPr lang="en-US" dirty="0"/>
              <a:t>To analyze domain knowledge</a:t>
            </a:r>
          </a:p>
          <a:p>
            <a:endParaRPr lang="en-GB" dirty="0"/>
          </a:p>
        </p:txBody>
      </p:sp>
      <p:sp>
        <p:nvSpPr>
          <p:cNvPr id="4" name="Date Placeholder 3">
            <a:extLst>
              <a:ext uri="{FF2B5EF4-FFF2-40B4-BE49-F238E27FC236}">
                <a16:creationId xmlns:a16="http://schemas.microsoft.com/office/drawing/2014/main" id="{3177FBFD-0B63-AE71-7CE5-D339A8D4B690}"/>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20F303AA-289F-FB0A-284B-5F559FC12692}"/>
              </a:ext>
            </a:extLst>
          </p:cNvPr>
          <p:cNvSpPr>
            <a:spLocks noGrp="1"/>
          </p:cNvSpPr>
          <p:nvPr>
            <p:ph type="sldNum" sz="quarter" idx="12"/>
          </p:nvPr>
        </p:nvSpPr>
        <p:spPr/>
        <p:txBody>
          <a:bodyPr/>
          <a:lstStyle/>
          <a:p>
            <a:fld id="{DBB41E9B-EDEB-B74F-9922-4816285B8426}" type="slidenum">
              <a:rPr lang="en-US" smtClean="0"/>
              <a:t>46</a:t>
            </a:fld>
            <a:endParaRPr lang="en-US"/>
          </a:p>
        </p:txBody>
      </p:sp>
    </p:spTree>
    <p:extLst>
      <p:ext uri="{BB962C8B-B14F-4D97-AF65-F5344CB8AC3E}">
        <p14:creationId xmlns:p14="http://schemas.microsoft.com/office/powerpoint/2010/main" val="28370206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6617" y="374758"/>
            <a:ext cx="8229600" cy="794689"/>
          </a:xfrm>
        </p:spPr>
        <p:txBody>
          <a:bodyPr>
            <a:normAutofit/>
          </a:bodyPr>
          <a:lstStyle/>
          <a:p>
            <a:r>
              <a:rPr lang="en-GB" sz="4000" dirty="0"/>
              <a:t>Main Components of an Ontology</a:t>
            </a:r>
          </a:p>
        </p:txBody>
      </p:sp>
      <p:sp>
        <p:nvSpPr>
          <p:cNvPr id="3" name="Content Placeholder 2"/>
          <p:cNvSpPr>
            <a:spLocks noGrp="1"/>
          </p:cNvSpPr>
          <p:nvPr>
            <p:ph idx="1"/>
          </p:nvPr>
        </p:nvSpPr>
        <p:spPr>
          <a:xfrm>
            <a:off x="457199" y="1375207"/>
            <a:ext cx="8377383" cy="4525963"/>
          </a:xfrm>
        </p:spPr>
        <p:txBody>
          <a:bodyPr>
            <a:normAutofit fontScale="92500"/>
          </a:bodyPr>
          <a:lstStyle/>
          <a:p>
            <a:pPr marL="0" indent="0">
              <a:buNone/>
            </a:pPr>
            <a:r>
              <a:rPr lang="en-GB" b="0" i="0" dirty="0">
                <a:solidFill>
                  <a:srgbClr val="000000"/>
                </a:solidFill>
                <a:effectLst/>
                <a:latin typeface="Times New Roman" panose="02020603050405020304" pitchFamily="18" charset="0"/>
              </a:rPr>
              <a:t>There </a:t>
            </a:r>
            <a:r>
              <a:rPr lang="en-GB" dirty="0">
                <a:solidFill>
                  <a:srgbClr val="000000"/>
                </a:solidFill>
                <a:latin typeface="Times New Roman" panose="02020603050405020304" pitchFamily="18" charset="0"/>
              </a:rPr>
              <a:t>are 4 c</a:t>
            </a:r>
            <a:r>
              <a:rPr lang="en-GB" b="0" i="0" dirty="0">
                <a:solidFill>
                  <a:srgbClr val="000000"/>
                </a:solidFill>
                <a:effectLst/>
                <a:latin typeface="Times New Roman" panose="02020603050405020304" pitchFamily="18" charset="0"/>
              </a:rPr>
              <a:t>omponents of an ontology: </a:t>
            </a:r>
            <a:r>
              <a:rPr lang="en-GB" b="1" i="0" dirty="0">
                <a:solidFill>
                  <a:srgbClr val="000000"/>
                </a:solidFill>
                <a:effectLst/>
                <a:latin typeface="Times New Roman" panose="02020603050405020304" pitchFamily="18" charset="0"/>
              </a:rPr>
              <a:t>concepts</a:t>
            </a:r>
            <a:r>
              <a:rPr lang="en-GB" b="0" i="0" dirty="0">
                <a:solidFill>
                  <a:srgbClr val="000000"/>
                </a:solidFill>
                <a:effectLst/>
                <a:latin typeface="Times New Roman" panose="02020603050405020304" pitchFamily="18" charset="0"/>
              </a:rPr>
              <a:t>,</a:t>
            </a:r>
            <a:r>
              <a:rPr lang="en-GB" b="1" i="0" dirty="0">
                <a:solidFill>
                  <a:srgbClr val="000000"/>
                </a:solidFill>
                <a:effectLst/>
                <a:latin typeface="Times New Roman" panose="02020603050405020304" pitchFamily="18" charset="0"/>
              </a:rPr>
              <a:t> slots</a:t>
            </a:r>
            <a:r>
              <a:rPr lang="en-GB" b="0" i="0" dirty="0">
                <a:solidFill>
                  <a:srgbClr val="000000"/>
                </a:solidFill>
                <a:effectLst/>
                <a:latin typeface="Times New Roman" panose="02020603050405020304" pitchFamily="18" charset="0"/>
              </a:rPr>
              <a:t>,</a:t>
            </a:r>
            <a:r>
              <a:rPr lang="en-GB" b="1" i="0" dirty="0">
                <a:solidFill>
                  <a:srgbClr val="000000"/>
                </a:solidFill>
                <a:effectLst/>
                <a:latin typeface="Times New Roman" panose="02020603050405020304" pitchFamily="18" charset="0"/>
              </a:rPr>
              <a:t> relations</a:t>
            </a:r>
            <a:r>
              <a:rPr lang="en-GB" b="0" i="0" dirty="0">
                <a:solidFill>
                  <a:srgbClr val="000000"/>
                </a:solidFill>
                <a:effectLst/>
                <a:latin typeface="Times New Roman" panose="02020603050405020304" pitchFamily="18" charset="0"/>
              </a:rPr>
              <a:t>, </a:t>
            </a:r>
            <a:r>
              <a:rPr lang="en-GB" b="1" i="0" dirty="0">
                <a:solidFill>
                  <a:srgbClr val="000000"/>
                </a:solidFill>
                <a:effectLst/>
                <a:latin typeface="Times New Roman" panose="02020603050405020304" pitchFamily="18" charset="0"/>
              </a:rPr>
              <a:t>instances</a:t>
            </a:r>
            <a:r>
              <a:rPr lang="en-GB" b="0" i="0" dirty="0">
                <a:solidFill>
                  <a:srgbClr val="000000"/>
                </a:solidFill>
                <a:effectLst/>
                <a:latin typeface="Times New Roman" panose="02020603050405020304" pitchFamily="18" charset="0"/>
              </a:rPr>
              <a:t> and </a:t>
            </a:r>
            <a:r>
              <a:rPr lang="en-GB" b="1" i="0" dirty="0">
                <a:solidFill>
                  <a:srgbClr val="000000"/>
                </a:solidFill>
                <a:effectLst/>
                <a:latin typeface="Times New Roman" panose="02020603050405020304" pitchFamily="18" charset="0"/>
              </a:rPr>
              <a:t>axioms</a:t>
            </a:r>
            <a:r>
              <a:rPr lang="en-GB" b="0" i="0" dirty="0">
                <a:solidFill>
                  <a:srgbClr val="000000"/>
                </a:solidFill>
                <a:effectLst/>
                <a:latin typeface="Times New Roman" panose="02020603050405020304" pitchFamily="18" charset="0"/>
              </a:rPr>
              <a:t>.</a:t>
            </a:r>
            <a:endParaRPr lang="en-GB" dirty="0"/>
          </a:p>
          <a:p>
            <a:r>
              <a:rPr lang="en-GB" b="1" i="1" dirty="0"/>
              <a:t>Concepts(classes):  A concept represents a set or class of entities or `things' within a domain. </a:t>
            </a:r>
          </a:p>
          <a:p>
            <a:pPr marL="857250" lvl="1" indent="-457200"/>
            <a:r>
              <a:rPr lang="en-GB" dirty="0"/>
              <a:t>Concepts (classes) are usually organized in taxonomies</a:t>
            </a:r>
          </a:p>
          <a:p>
            <a:pPr marL="857250" lvl="1" indent="-457200"/>
            <a:r>
              <a:rPr lang="en-GB" dirty="0"/>
              <a:t>Examples: Protein is a concept within the domain of molecular biology. Biology is a sub-class of Science.</a:t>
            </a:r>
          </a:p>
          <a:p>
            <a:pPr marL="857250" lvl="1" indent="-457200"/>
            <a:r>
              <a:rPr lang="en-GB" dirty="0"/>
              <a:t>In </a:t>
            </a:r>
            <a:r>
              <a:rPr lang="en-GB" dirty="0" err="1"/>
              <a:t>univ</a:t>
            </a:r>
            <a:r>
              <a:rPr lang="en-GB" dirty="0"/>
              <a:t>-ontology: student and professor are two Classes</a:t>
            </a:r>
          </a:p>
          <a:p>
            <a:pPr marL="0" indent="0">
              <a:buNone/>
            </a:pPr>
            <a:endParaRPr lang="en-GB" dirty="0"/>
          </a:p>
        </p:txBody>
      </p:sp>
      <p:sp>
        <p:nvSpPr>
          <p:cNvPr id="4" name="Date Placeholder 3">
            <a:extLst>
              <a:ext uri="{FF2B5EF4-FFF2-40B4-BE49-F238E27FC236}">
                <a16:creationId xmlns:a16="http://schemas.microsoft.com/office/drawing/2014/main" id="{83CFEA86-142B-31C8-3C05-6983F3B8A134}"/>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72FA7994-9FE3-2A06-EE8E-E043B725D263}"/>
              </a:ext>
            </a:extLst>
          </p:cNvPr>
          <p:cNvSpPr>
            <a:spLocks noGrp="1"/>
          </p:cNvSpPr>
          <p:nvPr>
            <p:ph type="sldNum" sz="quarter" idx="12"/>
          </p:nvPr>
        </p:nvSpPr>
        <p:spPr/>
        <p:txBody>
          <a:bodyPr/>
          <a:lstStyle/>
          <a:p>
            <a:fld id="{DBB41E9B-EDEB-B74F-9922-4816285B8426}" type="slidenum">
              <a:rPr lang="en-US" smtClean="0"/>
              <a:t>47</a:t>
            </a:fld>
            <a:endParaRPr lang="en-US"/>
          </a:p>
        </p:txBody>
      </p:sp>
    </p:spTree>
    <p:extLst>
      <p:ext uri="{BB962C8B-B14F-4D97-AF65-F5344CB8AC3E}">
        <p14:creationId xmlns:p14="http://schemas.microsoft.com/office/powerpoint/2010/main" val="36036432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4B8DFD-B677-CEB1-DA95-09E392480379}"/>
              </a:ext>
            </a:extLst>
          </p:cNvPr>
          <p:cNvSpPr>
            <a:spLocks noGrp="1"/>
          </p:cNvSpPr>
          <p:nvPr>
            <p:ph idx="1"/>
          </p:nvPr>
        </p:nvSpPr>
        <p:spPr>
          <a:xfrm>
            <a:off x="415635" y="1327151"/>
            <a:ext cx="8312729" cy="5530849"/>
          </a:xfrm>
        </p:spPr>
        <p:txBody>
          <a:bodyPr>
            <a:normAutofit fontScale="62500" lnSpcReduction="20000"/>
          </a:bodyPr>
          <a:lstStyle/>
          <a:p>
            <a:r>
              <a:rPr lang="en-GB" sz="4500" b="1" i="1" dirty="0"/>
              <a:t>Relations: Relations describe the interactions between concepts or a concept's properties. </a:t>
            </a:r>
          </a:p>
          <a:p>
            <a:pPr marL="0" indent="0">
              <a:buNone/>
            </a:pPr>
            <a:r>
              <a:rPr lang="en-GB" dirty="0"/>
              <a:t>Relations also fall into two broad kinds</a:t>
            </a:r>
          </a:p>
          <a:p>
            <a:r>
              <a:rPr lang="en-GB" b="1" dirty="0"/>
              <a:t>Taxonomies</a:t>
            </a:r>
            <a:r>
              <a:rPr lang="en-GB" dirty="0"/>
              <a:t> that organise concepts into sub- super-concept tree structures. The most common forms of these are</a:t>
            </a:r>
          </a:p>
          <a:p>
            <a:pPr lvl="1"/>
            <a:r>
              <a:rPr lang="en-GB" dirty="0"/>
              <a:t>Specialisation relationships commonly known as the `is a kind of' relationship</a:t>
            </a:r>
          </a:p>
          <a:p>
            <a:pPr lvl="1"/>
            <a:r>
              <a:rPr lang="en-GB" dirty="0"/>
              <a:t>Partitive relationships describe concepts that are “part of” other concepts</a:t>
            </a:r>
          </a:p>
          <a:p>
            <a:r>
              <a:rPr lang="en-GB" b="1" dirty="0"/>
              <a:t>Associative relationships </a:t>
            </a:r>
            <a:r>
              <a:rPr lang="en-GB" dirty="0"/>
              <a:t>that relate concepts across tree structures. Commonly found examples include the following:</a:t>
            </a:r>
          </a:p>
          <a:p>
            <a:pPr lvl="1"/>
            <a:r>
              <a:rPr lang="en-GB" b="1" dirty="0"/>
              <a:t>Nominative relationships </a:t>
            </a:r>
            <a:r>
              <a:rPr lang="en-GB" dirty="0"/>
              <a:t>describe the names of concepts - Protein </a:t>
            </a:r>
            <a:r>
              <a:rPr lang="en-GB" dirty="0" err="1"/>
              <a:t>hasAccessionNumber</a:t>
            </a:r>
            <a:r>
              <a:rPr lang="en-GB" dirty="0"/>
              <a:t> </a:t>
            </a:r>
            <a:r>
              <a:rPr lang="en-GB" dirty="0" err="1"/>
              <a:t>AccessionNumber</a:t>
            </a:r>
            <a:endParaRPr lang="en-GB" dirty="0"/>
          </a:p>
          <a:p>
            <a:pPr lvl="1"/>
            <a:r>
              <a:rPr lang="en-GB" b="1" dirty="0"/>
              <a:t>Locative relationships </a:t>
            </a:r>
            <a:r>
              <a:rPr lang="en-GB" dirty="0"/>
              <a:t>describe the location of one concept with respect to another </a:t>
            </a:r>
          </a:p>
          <a:p>
            <a:pPr lvl="1"/>
            <a:r>
              <a:rPr lang="en-GB" b="1" dirty="0"/>
              <a:t>Associative relationships </a:t>
            </a:r>
            <a:r>
              <a:rPr lang="en-GB" dirty="0"/>
              <a:t>that represent, for example, the functions, processes a concept has or is involved in, and other properties of the concept - Protein </a:t>
            </a:r>
            <a:r>
              <a:rPr lang="en-GB" dirty="0" err="1"/>
              <a:t>hasFunction</a:t>
            </a:r>
            <a:r>
              <a:rPr lang="en-GB" dirty="0"/>
              <a:t> Receptor, Protein </a:t>
            </a:r>
            <a:r>
              <a:rPr lang="en-GB" dirty="0" err="1"/>
              <a:t>isAssociatedWithProcess</a:t>
            </a:r>
            <a:r>
              <a:rPr lang="en-GB" dirty="0"/>
              <a:t> Transcription and Protein </a:t>
            </a:r>
            <a:r>
              <a:rPr lang="en-GB" dirty="0" err="1"/>
              <a:t>hasOrganismClassification</a:t>
            </a:r>
            <a:r>
              <a:rPr lang="en-GB" dirty="0"/>
              <a:t> Species.</a:t>
            </a:r>
          </a:p>
          <a:p>
            <a:pPr lvl="1"/>
            <a:r>
              <a:rPr lang="en-GB" b="1" dirty="0"/>
              <a:t>Many other types of relationships exist, such as `causative' relationships</a:t>
            </a:r>
            <a:r>
              <a:rPr lang="en-GB" dirty="0"/>
              <a:t>, </a:t>
            </a:r>
          </a:p>
        </p:txBody>
      </p:sp>
      <p:sp>
        <p:nvSpPr>
          <p:cNvPr id="4" name="Date Placeholder 3">
            <a:extLst>
              <a:ext uri="{FF2B5EF4-FFF2-40B4-BE49-F238E27FC236}">
                <a16:creationId xmlns:a16="http://schemas.microsoft.com/office/drawing/2014/main" id="{AD2AB435-F661-56F8-8412-0B5CBB50ECC1}"/>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2E69800F-E510-D232-DDD3-23772BFCE745}"/>
              </a:ext>
            </a:extLst>
          </p:cNvPr>
          <p:cNvSpPr>
            <a:spLocks noGrp="1"/>
          </p:cNvSpPr>
          <p:nvPr>
            <p:ph type="sldNum" sz="quarter" idx="12"/>
          </p:nvPr>
        </p:nvSpPr>
        <p:spPr/>
        <p:txBody>
          <a:bodyPr/>
          <a:lstStyle/>
          <a:p>
            <a:fld id="{DBB41E9B-EDEB-B74F-9922-4816285B8426}" type="slidenum">
              <a:rPr lang="en-US" smtClean="0"/>
              <a:pPr/>
              <a:t>48</a:t>
            </a:fld>
            <a:endParaRPr lang="en-US" dirty="0"/>
          </a:p>
        </p:txBody>
      </p:sp>
      <p:sp>
        <p:nvSpPr>
          <p:cNvPr id="9" name="Title 1">
            <a:extLst>
              <a:ext uri="{FF2B5EF4-FFF2-40B4-BE49-F238E27FC236}">
                <a16:creationId xmlns:a16="http://schemas.microsoft.com/office/drawing/2014/main" id="{5F8E88F4-CFC5-BB5D-D4F0-964385CD2243}"/>
              </a:ext>
            </a:extLst>
          </p:cNvPr>
          <p:cNvSpPr txBox="1">
            <a:spLocks/>
          </p:cNvSpPr>
          <p:nvPr/>
        </p:nvSpPr>
        <p:spPr>
          <a:xfrm>
            <a:off x="979054" y="125268"/>
            <a:ext cx="7969587" cy="1143000"/>
          </a:xfrm>
          <a:prstGeom prst="rect">
            <a:avLst/>
          </a:prstGeom>
        </p:spPr>
        <p:txBody>
          <a:bodyPr vert="horz" lIns="91440" tIns="45720" rIns="91440" bIns="45720" rtlCol="0" anchor="ctr">
            <a:normAutofit fontScale="97500"/>
          </a:bodyPr>
          <a:lstStyle>
            <a:lvl1pPr algn="r" defTabSz="457200" rtl="0" eaLnBrk="1" latinLnBrk="0" hangingPunct="1">
              <a:spcBef>
                <a:spcPct val="0"/>
              </a:spcBef>
              <a:buNone/>
              <a:defRPr sz="4400" kern="1200">
                <a:solidFill>
                  <a:schemeClr val="tx1"/>
                </a:solidFill>
                <a:latin typeface="+mj-lt"/>
                <a:ea typeface="+mj-ea"/>
                <a:cs typeface="+mj-cs"/>
              </a:defRPr>
            </a:lvl1pPr>
          </a:lstStyle>
          <a:p>
            <a:r>
              <a:rPr lang="en-GB" dirty="0"/>
              <a:t>Main components of an Ontology</a:t>
            </a:r>
          </a:p>
        </p:txBody>
      </p:sp>
    </p:spTree>
    <p:extLst>
      <p:ext uri="{BB962C8B-B14F-4D97-AF65-F5344CB8AC3E}">
        <p14:creationId xmlns:p14="http://schemas.microsoft.com/office/powerpoint/2010/main" val="77314503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356" y="136525"/>
            <a:ext cx="7969587" cy="1143000"/>
          </a:xfrm>
        </p:spPr>
        <p:txBody>
          <a:bodyPr>
            <a:normAutofit/>
          </a:bodyPr>
          <a:lstStyle/>
          <a:p>
            <a:r>
              <a:rPr lang="en-GB" dirty="0"/>
              <a:t>Main components of an Ontology</a:t>
            </a:r>
          </a:p>
        </p:txBody>
      </p:sp>
      <p:sp>
        <p:nvSpPr>
          <p:cNvPr id="3" name="Content Placeholder 2"/>
          <p:cNvSpPr>
            <a:spLocks noGrp="1"/>
          </p:cNvSpPr>
          <p:nvPr>
            <p:ph idx="1"/>
          </p:nvPr>
        </p:nvSpPr>
        <p:spPr>
          <a:xfrm>
            <a:off x="457199" y="1459345"/>
            <a:ext cx="8455891" cy="5089237"/>
          </a:xfrm>
        </p:spPr>
        <p:txBody>
          <a:bodyPr>
            <a:normAutofit/>
          </a:bodyPr>
          <a:lstStyle/>
          <a:p>
            <a:pPr>
              <a:lnSpc>
                <a:spcPct val="80000"/>
              </a:lnSpc>
            </a:pPr>
            <a:r>
              <a:rPr lang="en-GB" sz="2700" b="1" i="1" dirty="0"/>
              <a:t>Axioms: axioms are used to constrain values for classes or instances. </a:t>
            </a:r>
          </a:p>
          <a:p>
            <a:pPr lvl="1" indent="-342900">
              <a:lnSpc>
                <a:spcPct val="80000"/>
              </a:lnSpc>
            </a:pPr>
            <a:r>
              <a:rPr lang="en-GB" sz="2300" dirty="0"/>
              <a:t>Model sentences that are always true</a:t>
            </a:r>
          </a:p>
          <a:p>
            <a:pPr lvl="1" indent="-342900">
              <a:lnSpc>
                <a:spcPct val="80000"/>
              </a:lnSpc>
            </a:pPr>
            <a:r>
              <a:rPr lang="en-GB" sz="2300" dirty="0"/>
              <a:t>Example: if the student attends both A and B course, then he or she must be a second year student</a:t>
            </a:r>
          </a:p>
          <a:p>
            <a:pPr marL="0" indent="0">
              <a:buNone/>
            </a:pPr>
            <a:endParaRPr lang="en-GB" sz="1800" dirty="0"/>
          </a:p>
          <a:p>
            <a:pPr>
              <a:lnSpc>
                <a:spcPct val="80000"/>
              </a:lnSpc>
            </a:pPr>
            <a:r>
              <a:rPr lang="en-GB" sz="2700" b="1" i="1" dirty="0"/>
              <a:t>Instances: Instances are the `things' represented by a concept</a:t>
            </a:r>
          </a:p>
          <a:p>
            <a:pPr lvl="1" indent="-342900">
              <a:lnSpc>
                <a:spcPct val="80000"/>
              </a:lnSpc>
            </a:pPr>
            <a:r>
              <a:rPr lang="en-GB" sz="2400" b="1" i="1" dirty="0"/>
              <a:t>Instances </a:t>
            </a:r>
            <a:r>
              <a:rPr lang="en-GB" sz="2300" dirty="0"/>
              <a:t>represent specific elements</a:t>
            </a:r>
          </a:p>
          <a:p>
            <a:pPr lvl="1" indent="-342900">
              <a:lnSpc>
                <a:spcPct val="80000"/>
              </a:lnSpc>
            </a:pPr>
            <a:r>
              <a:rPr lang="en-GB" sz="2300" dirty="0"/>
              <a:t>Example: Student called </a:t>
            </a:r>
            <a:r>
              <a:rPr lang="en-GB" sz="2300" b="1" dirty="0"/>
              <a:t>Peter</a:t>
            </a:r>
            <a:r>
              <a:rPr lang="en-GB" sz="2300" dirty="0"/>
              <a:t> is the instance of Student class</a:t>
            </a:r>
          </a:p>
          <a:p>
            <a:pPr lvl="1" indent="-342900">
              <a:lnSpc>
                <a:spcPct val="80000"/>
              </a:lnSpc>
            </a:pPr>
            <a:r>
              <a:rPr lang="en-GB" sz="2300" dirty="0"/>
              <a:t>Strictly speaking, an ontology should not contain any instances, because it is supposed to be a conceptualisation of the domain. The combination of an ontology with associated instances is what is known as a knowledge base.</a:t>
            </a:r>
          </a:p>
        </p:txBody>
      </p:sp>
      <p:sp>
        <p:nvSpPr>
          <p:cNvPr id="4" name="Date Placeholder 3">
            <a:extLst>
              <a:ext uri="{FF2B5EF4-FFF2-40B4-BE49-F238E27FC236}">
                <a16:creationId xmlns:a16="http://schemas.microsoft.com/office/drawing/2014/main" id="{8A9DD078-3EA5-92AF-F3BB-3B53FFC038BF}"/>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DB810912-AB97-4116-35D7-03C188277423}"/>
              </a:ext>
            </a:extLst>
          </p:cNvPr>
          <p:cNvSpPr>
            <a:spLocks noGrp="1"/>
          </p:cNvSpPr>
          <p:nvPr>
            <p:ph type="sldNum" sz="quarter" idx="12"/>
          </p:nvPr>
        </p:nvSpPr>
        <p:spPr/>
        <p:txBody>
          <a:bodyPr/>
          <a:lstStyle/>
          <a:p>
            <a:fld id="{DBB41E9B-EDEB-B74F-9922-4816285B8426}" type="slidenum">
              <a:rPr lang="en-US" smtClean="0"/>
              <a:t>49</a:t>
            </a:fld>
            <a:endParaRPr lang="en-US"/>
          </a:p>
        </p:txBody>
      </p:sp>
    </p:spTree>
    <p:extLst>
      <p:ext uri="{BB962C8B-B14F-4D97-AF65-F5344CB8AC3E}">
        <p14:creationId xmlns:p14="http://schemas.microsoft.com/office/powerpoint/2010/main" val="2071533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2D133-4ADE-80B1-B048-1DE7571F8785}"/>
              </a:ext>
            </a:extLst>
          </p:cNvPr>
          <p:cNvSpPr>
            <a:spLocks noGrp="1"/>
          </p:cNvSpPr>
          <p:nvPr>
            <p:ph type="title"/>
          </p:nvPr>
        </p:nvSpPr>
        <p:spPr>
          <a:xfrm>
            <a:off x="838199" y="217634"/>
            <a:ext cx="8229600" cy="1143000"/>
          </a:xfrm>
        </p:spPr>
        <p:txBody>
          <a:bodyPr>
            <a:normAutofit fontScale="90000"/>
          </a:bodyPr>
          <a:lstStyle/>
          <a:p>
            <a:r>
              <a:rPr lang="en-GB" dirty="0"/>
              <a:t>How do we understand the Internet?</a:t>
            </a:r>
          </a:p>
        </p:txBody>
      </p:sp>
      <p:sp>
        <p:nvSpPr>
          <p:cNvPr id="3" name="Content Placeholder 2">
            <a:extLst>
              <a:ext uri="{FF2B5EF4-FFF2-40B4-BE49-F238E27FC236}">
                <a16:creationId xmlns:a16="http://schemas.microsoft.com/office/drawing/2014/main" id="{8D3E7510-5DA3-1645-17F5-E9E7A245DB7C}"/>
              </a:ext>
            </a:extLst>
          </p:cNvPr>
          <p:cNvSpPr>
            <a:spLocks noGrp="1"/>
          </p:cNvSpPr>
          <p:nvPr>
            <p:ph idx="1"/>
          </p:nvPr>
        </p:nvSpPr>
        <p:spPr>
          <a:xfrm>
            <a:off x="3336635" y="4811566"/>
            <a:ext cx="5731164" cy="1828800"/>
          </a:xfrm>
        </p:spPr>
        <p:txBody>
          <a:bodyPr>
            <a:normAutofit/>
          </a:bodyPr>
          <a:lstStyle/>
          <a:p>
            <a:r>
              <a:rPr lang="en-GB" sz="2800" dirty="0"/>
              <a:t>Sharing information? (web 1.0/2.0)</a:t>
            </a:r>
          </a:p>
          <a:p>
            <a:r>
              <a:rPr lang="en-GB" sz="2800" dirty="0"/>
              <a:t>Sharing data? (Web3.0)</a:t>
            </a:r>
          </a:p>
          <a:p>
            <a:r>
              <a:rPr lang="en-GB" sz="2800" dirty="0"/>
              <a:t>Sharing knowledge?</a:t>
            </a:r>
          </a:p>
        </p:txBody>
      </p:sp>
      <p:sp>
        <p:nvSpPr>
          <p:cNvPr id="4" name="Date Placeholder 3">
            <a:extLst>
              <a:ext uri="{FF2B5EF4-FFF2-40B4-BE49-F238E27FC236}">
                <a16:creationId xmlns:a16="http://schemas.microsoft.com/office/drawing/2014/main" id="{ED5B29AB-8D7E-F619-AE90-AFABB170A117}"/>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433BC6E2-1474-CC1F-0006-205A5C8507F8}"/>
              </a:ext>
            </a:extLst>
          </p:cNvPr>
          <p:cNvSpPr>
            <a:spLocks noGrp="1"/>
          </p:cNvSpPr>
          <p:nvPr>
            <p:ph type="sldNum" sz="quarter" idx="12"/>
          </p:nvPr>
        </p:nvSpPr>
        <p:spPr/>
        <p:txBody>
          <a:bodyPr/>
          <a:lstStyle/>
          <a:p>
            <a:fld id="{DBB41E9B-EDEB-B74F-9922-4816285B8426}" type="slidenum">
              <a:rPr lang="en-US" smtClean="0"/>
              <a:pPr/>
              <a:t>5</a:t>
            </a:fld>
            <a:endParaRPr lang="en-US" dirty="0"/>
          </a:p>
        </p:txBody>
      </p:sp>
      <p:pic>
        <p:nvPicPr>
          <p:cNvPr id="7" name="Picture 6">
            <a:extLst>
              <a:ext uri="{FF2B5EF4-FFF2-40B4-BE49-F238E27FC236}">
                <a16:creationId xmlns:a16="http://schemas.microsoft.com/office/drawing/2014/main" id="{00A49900-47D2-A09E-92BC-06362B702566}"/>
              </a:ext>
            </a:extLst>
          </p:cNvPr>
          <p:cNvPicPr>
            <a:picLocks noChangeAspect="1"/>
          </p:cNvPicPr>
          <p:nvPr/>
        </p:nvPicPr>
        <p:blipFill>
          <a:blip r:embed="rId2"/>
          <a:stretch>
            <a:fillRect/>
          </a:stretch>
        </p:blipFill>
        <p:spPr>
          <a:xfrm>
            <a:off x="1281545" y="1508891"/>
            <a:ext cx="6580910" cy="2902683"/>
          </a:xfrm>
          <a:prstGeom prst="rect">
            <a:avLst/>
          </a:prstGeom>
        </p:spPr>
      </p:pic>
    </p:spTree>
    <p:extLst>
      <p:ext uri="{BB962C8B-B14F-4D97-AF65-F5344CB8AC3E}">
        <p14:creationId xmlns:p14="http://schemas.microsoft.com/office/powerpoint/2010/main" val="1410002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1+#ppt_w/2"/>
                                          </p:val>
                                        </p:tav>
                                        <p:tav tm="100000">
                                          <p:val>
                                            <p:strVal val="#ppt_x"/>
                                          </p:val>
                                        </p:tav>
                                      </p:tavLst>
                                    </p:anim>
                                    <p:anim calcmode="lin" valueType="num">
                                      <p:cBhvr additive="base">
                                        <p:cTn id="26"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cap="none" dirty="0"/>
              <a:t>6 Steps To Build Ontology</a:t>
            </a:r>
          </a:p>
        </p:txBody>
      </p:sp>
      <p:sp>
        <p:nvSpPr>
          <p:cNvPr id="5" name="Text Placeholder 4"/>
          <p:cNvSpPr>
            <a:spLocks noGrp="1"/>
          </p:cNvSpPr>
          <p:nvPr>
            <p:ph type="body" idx="1"/>
          </p:nvPr>
        </p:nvSpPr>
        <p:spPr/>
        <p:txBody>
          <a:bodyPr/>
          <a:lstStyle/>
          <a:p>
            <a:r>
              <a:rPr lang="en-GB" dirty="0"/>
              <a:t>Semantic Data Modelling </a:t>
            </a:r>
          </a:p>
        </p:txBody>
      </p:sp>
      <p:sp>
        <p:nvSpPr>
          <p:cNvPr id="2" name="Date Placeholder 1">
            <a:extLst>
              <a:ext uri="{FF2B5EF4-FFF2-40B4-BE49-F238E27FC236}">
                <a16:creationId xmlns:a16="http://schemas.microsoft.com/office/drawing/2014/main" id="{54A0241F-AFE9-B15B-E560-C0BD6AD676A8}"/>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72B8D939-43A9-E2E2-C6C7-353752195AB2}"/>
              </a:ext>
            </a:extLst>
          </p:cNvPr>
          <p:cNvSpPr>
            <a:spLocks noGrp="1"/>
          </p:cNvSpPr>
          <p:nvPr>
            <p:ph type="sldNum" sz="quarter" idx="12"/>
          </p:nvPr>
        </p:nvSpPr>
        <p:spPr/>
        <p:txBody>
          <a:bodyPr/>
          <a:lstStyle/>
          <a:p>
            <a:fld id="{DBB41E9B-EDEB-B74F-9922-4816285B8426}" type="slidenum">
              <a:rPr lang="en-US" smtClean="0"/>
              <a:t>50</a:t>
            </a:fld>
            <a:endParaRPr lang="en-US"/>
          </a:p>
        </p:txBody>
      </p:sp>
    </p:spTree>
    <p:extLst>
      <p:ext uri="{BB962C8B-B14F-4D97-AF65-F5344CB8AC3E}">
        <p14:creationId xmlns:p14="http://schemas.microsoft.com/office/powerpoint/2010/main" val="21301153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3600" dirty="0"/>
              <a:t>Step 1:</a:t>
            </a:r>
            <a:r>
              <a:rPr lang="en-GB" sz="3600" b="1" dirty="0"/>
              <a:t> Determine the Domain and Scope </a:t>
            </a:r>
            <a:endParaRPr lang="en-GB" sz="3600" dirty="0"/>
          </a:p>
        </p:txBody>
      </p:sp>
      <p:sp>
        <p:nvSpPr>
          <p:cNvPr id="3" name="Content Placeholder 2"/>
          <p:cNvSpPr>
            <a:spLocks noGrp="1"/>
          </p:cNvSpPr>
          <p:nvPr>
            <p:ph idx="1"/>
          </p:nvPr>
        </p:nvSpPr>
        <p:spPr>
          <a:xfrm>
            <a:off x="457200" y="1498600"/>
            <a:ext cx="8445260" cy="4525963"/>
          </a:xfrm>
        </p:spPr>
        <p:txBody>
          <a:bodyPr>
            <a:normAutofit fontScale="92500"/>
          </a:bodyPr>
          <a:lstStyle/>
          <a:p>
            <a:pPr marL="0" indent="0">
              <a:buNone/>
            </a:pPr>
            <a:r>
              <a:rPr lang="en-GB" b="1" dirty="0"/>
              <a:t>Domain and Scope of the ontology</a:t>
            </a:r>
          </a:p>
          <a:p>
            <a:pPr marL="0" indent="0">
              <a:buNone/>
            </a:pPr>
            <a:r>
              <a:rPr lang="en-GB" dirty="0"/>
              <a:t>– what is the domain that the ontology will cover?</a:t>
            </a:r>
          </a:p>
          <a:p>
            <a:pPr marL="0" indent="0">
              <a:buNone/>
            </a:pPr>
            <a:r>
              <a:rPr lang="en-GB" dirty="0"/>
              <a:t>– for what we are going to use the ontology</a:t>
            </a:r>
          </a:p>
          <a:p>
            <a:pPr marL="268288" indent="-268288">
              <a:buNone/>
            </a:pPr>
            <a:r>
              <a:rPr lang="en-GB" dirty="0"/>
              <a:t>– for what types of questions the information in the ontology should provide answers</a:t>
            </a:r>
          </a:p>
          <a:p>
            <a:pPr marL="0" indent="0">
              <a:buNone/>
            </a:pPr>
            <a:r>
              <a:rPr lang="en-GB" dirty="0"/>
              <a:t>– who will use and maintain the ontology</a:t>
            </a:r>
          </a:p>
          <a:p>
            <a:pPr marL="0" indent="0">
              <a:buNone/>
            </a:pPr>
            <a:endParaRPr lang="en-GB" dirty="0"/>
          </a:p>
          <a:p>
            <a:pPr marL="0" indent="0">
              <a:buNone/>
            </a:pPr>
            <a:r>
              <a:rPr lang="en-GB" dirty="0"/>
              <a:t>• Example: Food Ontology</a:t>
            </a:r>
          </a:p>
        </p:txBody>
      </p:sp>
      <p:sp>
        <p:nvSpPr>
          <p:cNvPr id="4" name="Date Placeholder 3">
            <a:extLst>
              <a:ext uri="{FF2B5EF4-FFF2-40B4-BE49-F238E27FC236}">
                <a16:creationId xmlns:a16="http://schemas.microsoft.com/office/drawing/2014/main" id="{66A65D4E-9FC3-52C8-8AAD-1162F5600D29}"/>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0C399F6C-6DCA-3C7F-7BD0-1FAD438F6A4F}"/>
              </a:ext>
            </a:extLst>
          </p:cNvPr>
          <p:cNvSpPr>
            <a:spLocks noGrp="1"/>
          </p:cNvSpPr>
          <p:nvPr>
            <p:ph type="sldNum" sz="quarter" idx="12"/>
          </p:nvPr>
        </p:nvSpPr>
        <p:spPr/>
        <p:txBody>
          <a:bodyPr/>
          <a:lstStyle/>
          <a:p>
            <a:fld id="{DBB41E9B-EDEB-B74F-9922-4816285B8426}" type="slidenum">
              <a:rPr lang="en-US" smtClean="0"/>
              <a:t>51</a:t>
            </a:fld>
            <a:endParaRPr lang="en-US"/>
          </a:p>
        </p:txBody>
      </p:sp>
    </p:spTree>
    <p:extLst>
      <p:ext uri="{BB962C8B-B14F-4D97-AF65-F5344CB8AC3E}">
        <p14:creationId xmlns:p14="http://schemas.microsoft.com/office/powerpoint/2010/main" val="15628162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dirty="0"/>
              <a:t>Step 2: </a:t>
            </a:r>
            <a:r>
              <a:rPr lang="en-GB" sz="3600" b="1" dirty="0"/>
              <a:t>Reuse existing ontologies</a:t>
            </a:r>
            <a:r>
              <a:rPr lang="en-GB" sz="3600" dirty="0"/>
              <a:t> </a:t>
            </a:r>
          </a:p>
        </p:txBody>
      </p:sp>
      <p:sp>
        <p:nvSpPr>
          <p:cNvPr id="3" name="Content Placeholder 2"/>
          <p:cNvSpPr>
            <a:spLocks noGrp="1"/>
          </p:cNvSpPr>
          <p:nvPr>
            <p:ph idx="1"/>
          </p:nvPr>
        </p:nvSpPr>
        <p:spPr/>
        <p:txBody>
          <a:bodyPr/>
          <a:lstStyle/>
          <a:p>
            <a:pPr marL="0" indent="0">
              <a:buNone/>
            </a:pPr>
            <a:r>
              <a:rPr lang="en-GB" b="1" dirty="0"/>
              <a:t>Consider reusing existing ontologies</a:t>
            </a:r>
          </a:p>
          <a:p>
            <a:endParaRPr lang="en-GB" b="1" dirty="0"/>
          </a:p>
          <a:p>
            <a:pPr marL="0" indent="0">
              <a:buNone/>
            </a:pPr>
            <a:r>
              <a:rPr lang="en-GB" dirty="0"/>
              <a:t>For example, food ontology</a:t>
            </a:r>
          </a:p>
          <a:p>
            <a:endParaRPr lang="en-GB" dirty="0"/>
          </a:p>
          <a:p>
            <a:pPr lvl="1"/>
            <a:r>
              <a:rPr lang="en-GB" dirty="0" err="1"/>
              <a:t>ProductOrService</a:t>
            </a:r>
            <a:r>
              <a:rPr lang="en-GB" dirty="0"/>
              <a:t> related ontology e.g. </a:t>
            </a:r>
            <a:r>
              <a:rPr lang="en-GB" dirty="0" err="1"/>
              <a:t>GoodRelations</a:t>
            </a:r>
            <a:r>
              <a:rPr lang="en-GB" dirty="0"/>
              <a:t> </a:t>
            </a:r>
          </a:p>
        </p:txBody>
      </p:sp>
      <p:sp>
        <p:nvSpPr>
          <p:cNvPr id="4" name="Date Placeholder 3">
            <a:extLst>
              <a:ext uri="{FF2B5EF4-FFF2-40B4-BE49-F238E27FC236}">
                <a16:creationId xmlns:a16="http://schemas.microsoft.com/office/drawing/2014/main" id="{E2C22FD1-523B-87EC-D12B-A530682CA12F}"/>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8C2A1AF4-467F-E3E9-16CD-F5F6E812D62C}"/>
              </a:ext>
            </a:extLst>
          </p:cNvPr>
          <p:cNvSpPr>
            <a:spLocks noGrp="1"/>
          </p:cNvSpPr>
          <p:nvPr>
            <p:ph type="sldNum" sz="quarter" idx="12"/>
          </p:nvPr>
        </p:nvSpPr>
        <p:spPr/>
        <p:txBody>
          <a:bodyPr/>
          <a:lstStyle/>
          <a:p>
            <a:fld id="{DBB41E9B-EDEB-B74F-9922-4816285B8426}" type="slidenum">
              <a:rPr lang="en-US" smtClean="0"/>
              <a:t>52</a:t>
            </a:fld>
            <a:endParaRPr lang="en-US"/>
          </a:p>
        </p:txBody>
      </p:sp>
    </p:spTree>
    <p:extLst>
      <p:ext uri="{BB962C8B-B14F-4D97-AF65-F5344CB8AC3E}">
        <p14:creationId xmlns:p14="http://schemas.microsoft.com/office/powerpoint/2010/main" val="25447225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dirty="0"/>
              <a:t>Step 3: </a:t>
            </a:r>
            <a:r>
              <a:rPr lang="en-GB" sz="3600" b="1" dirty="0"/>
              <a:t>List important terms</a:t>
            </a:r>
            <a:r>
              <a:rPr lang="en-GB" sz="3600" dirty="0"/>
              <a:t> </a:t>
            </a:r>
          </a:p>
        </p:txBody>
      </p:sp>
      <p:sp>
        <p:nvSpPr>
          <p:cNvPr id="3" name="Content Placeholder 2"/>
          <p:cNvSpPr>
            <a:spLocks noGrp="1"/>
          </p:cNvSpPr>
          <p:nvPr>
            <p:ph idx="1"/>
          </p:nvPr>
        </p:nvSpPr>
        <p:spPr>
          <a:xfrm>
            <a:off x="457199" y="1578372"/>
            <a:ext cx="8515928" cy="4525963"/>
          </a:xfrm>
        </p:spPr>
        <p:txBody>
          <a:bodyPr>
            <a:normAutofit/>
          </a:bodyPr>
          <a:lstStyle/>
          <a:p>
            <a:pPr marL="0" indent="0">
              <a:buNone/>
            </a:pPr>
            <a:r>
              <a:rPr lang="en-GB" sz="2800" b="1" dirty="0"/>
              <a:t>Enumerate important terms in the ontology</a:t>
            </a:r>
          </a:p>
          <a:p>
            <a:pPr marL="268288" indent="-268288">
              <a:buNone/>
            </a:pPr>
            <a:r>
              <a:rPr lang="en-GB" sz="2800" dirty="0"/>
              <a:t>– A list of terms which are important to explain to the user</a:t>
            </a:r>
          </a:p>
          <a:p>
            <a:pPr marL="0" indent="0">
              <a:buNone/>
            </a:pPr>
            <a:r>
              <a:rPr lang="en-GB" sz="2800" dirty="0"/>
              <a:t>– What properties do those terms have?</a:t>
            </a:r>
          </a:p>
          <a:p>
            <a:pPr marL="0" indent="0">
              <a:buNone/>
            </a:pPr>
            <a:r>
              <a:rPr lang="en-GB" sz="2800" dirty="0"/>
              <a:t>– What would you like to say about those terms</a:t>
            </a:r>
          </a:p>
          <a:p>
            <a:pPr marL="0" indent="0">
              <a:buNone/>
            </a:pPr>
            <a:endParaRPr lang="en-GB" sz="2800" dirty="0"/>
          </a:p>
          <a:p>
            <a:pPr marL="0" indent="0">
              <a:buNone/>
            </a:pPr>
            <a:r>
              <a:rPr lang="en-GB" sz="2800" dirty="0"/>
              <a:t>• Important: to get the comprehensive list of terms</a:t>
            </a:r>
          </a:p>
        </p:txBody>
      </p:sp>
      <p:sp>
        <p:nvSpPr>
          <p:cNvPr id="4" name="Date Placeholder 3">
            <a:extLst>
              <a:ext uri="{FF2B5EF4-FFF2-40B4-BE49-F238E27FC236}">
                <a16:creationId xmlns:a16="http://schemas.microsoft.com/office/drawing/2014/main" id="{929A5AAF-A3B8-8D67-5398-00F15CC7F249}"/>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355F894A-A4BD-F5CD-376C-3F235EC52166}"/>
              </a:ext>
            </a:extLst>
          </p:cNvPr>
          <p:cNvSpPr>
            <a:spLocks noGrp="1"/>
          </p:cNvSpPr>
          <p:nvPr>
            <p:ph type="sldNum" sz="quarter" idx="12"/>
          </p:nvPr>
        </p:nvSpPr>
        <p:spPr/>
        <p:txBody>
          <a:bodyPr/>
          <a:lstStyle/>
          <a:p>
            <a:fld id="{DBB41E9B-EDEB-B74F-9922-4816285B8426}" type="slidenum">
              <a:rPr lang="en-US" smtClean="0"/>
              <a:t>53</a:t>
            </a:fld>
            <a:endParaRPr lang="en-US"/>
          </a:p>
        </p:txBody>
      </p:sp>
    </p:spTree>
    <p:extLst>
      <p:ext uri="{BB962C8B-B14F-4D97-AF65-F5344CB8AC3E}">
        <p14:creationId xmlns:p14="http://schemas.microsoft.com/office/powerpoint/2010/main" val="8315235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3600" dirty="0"/>
              <a:t>Step 4: </a:t>
            </a:r>
            <a:r>
              <a:rPr lang="en-GB" sz="3600" b="1" dirty="0"/>
              <a:t>Define the classes and the class hierarchy</a:t>
            </a:r>
            <a:endParaRPr lang="en-GB" sz="3600" dirty="0"/>
          </a:p>
        </p:txBody>
      </p:sp>
      <p:sp>
        <p:nvSpPr>
          <p:cNvPr id="3" name="Content Placeholder 2"/>
          <p:cNvSpPr>
            <a:spLocks noGrp="1"/>
          </p:cNvSpPr>
          <p:nvPr>
            <p:ph idx="1"/>
          </p:nvPr>
        </p:nvSpPr>
        <p:spPr>
          <a:xfrm>
            <a:off x="457200" y="1403640"/>
            <a:ext cx="8686800" cy="4938712"/>
          </a:xfrm>
        </p:spPr>
        <p:txBody>
          <a:bodyPr>
            <a:noAutofit/>
          </a:bodyPr>
          <a:lstStyle/>
          <a:p>
            <a:pPr marL="0" indent="0">
              <a:buNone/>
            </a:pPr>
            <a:r>
              <a:rPr lang="en-GB" sz="1600" dirty="0"/>
              <a:t>– </a:t>
            </a:r>
            <a:r>
              <a:rPr lang="en-GB" sz="1800" b="1" dirty="0"/>
              <a:t>Top-down</a:t>
            </a:r>
          </a:p>
          <a:p>
            <a:pPr marL="0" indent="0">
              <a:buNone/>
            </a:pPr>
            <a:r>
              <a:rPr lang="en-GB" sz="1800" dirty="0"/>
              <a:t>• </a:t>
            </a:r>
            <a:r>
              <a:rPr lang="en-GB" sz="1800" b="1" dirty="0"/>
              <a:t>starts with the most general concepts</a:t>
            </a:r>
          </a:p>
          <a:p>
            <a:pPr marL="0" indent="0">
              <a:buNone/>
            </a:pPr>
            <a:r>
              <a:rPr lang="en-GB" sz="1800" dirty="0"/>
              <a:t>• </a:t>
            </a:r>
            <a:r>
              <a:rPr lang="en-GB" sz="1800" b="1" dirty="0"/>
              <a:t>subsequent specialization of the concepts</a:t>
            </a:r>
          </a:p>
          <a:p>
            <a:pPr marL="0" indent="0">
              <a:buNone/>
            </a:pPr>
            <a:endParaRPr lang="en-GB" sz="1800" b="1" dirty="0"/>
          </a:p>
          <a:p>
            <a:pPr marL="0" indent="0">
              <a:buNone/>
            </a:pPr>
            <a:r>
              <a:rPr lang="en-GB" sz="1800" dirty="0"/>
              <a:t>– </a:t>
            </a:r>
            <a:r>
              <a:rPr lang="en-GB" sz="1800" b="1" dirty="0"/>
              <a:t>Bottom-up</a:t>
            </a:r>
          </a:p>
          <a:p>
            <a:pPr marL="0" indent="0">
              <a:buNone/>
            </a:pPr>
            <a:r>
              <a:rPr lang="en-GB" sz="1800" dirty="0"/>
              <a:t>• </a:t>
            </a:r>
            <a:r>
              <a:rPr lang="en-GB" sz="1800" b="1" dirty="0"/>
              <a:t>starts with the most specific concepts or classes, the leaves of the hierarchy</a:t>
            </a:r>
          </a:p>
          <a:p>
            <a:pPr marL="0" indent="0">
              <a:buNone/>
            </a:pPr>
            <a:r>
              <a:rPr lang="en-GB" sz="1800" dirty="0"/>
              <a:t>• </a:t>
            </a:r>
            <a:r>
              <a:rPr lang="en-GB" sz="1800" b="1" dirty="0"/>
              <a:t>subsequent grouping of these classes into more general concepts</a:t>
            </a:r>
          </a:p>
          <a:p>
            <a:pPr marL="0" indent="0">
              <a:buNone/>
            </a:pPr>
            <a:endParaRPr lang="en-GB" sz="1800" b="1" dirty="0"/>
          </a:p>
          <a:p>
            <a:pPr marL="0" indent="0">
              <a:buNone/>
            </a:pPr>
            <a:r>
              <a:rPr lang="en-GB" sz="1800" dirty="0"/>
              <a:t>– </a:t>
            </a:r>
            <a:r>
              <a:rPr lang="en-GB" sz="1800" b="1" dirty="0"/>
              <a:t>Middle-out</a:t>
            </a:r>
          </a:p>
          <a:p>
            <a:pPr marL="0" indent="0">
              <a:buNone/>
            </a:pPr>
            <a:r>
              <a:rPr lang="en-GB" sz="1800" dirty="0"/>
              <a:t>• </a:t>
            </a:r>
            <a:r>
              <a:rPr lang="en-GB" sz="1800" b="1" dirty="0"/>
              <a:t>combination of the top-down and bottom-up approaches</a:t>
            </a:r>
          </a:p>
          <a:p>
            <a:pPr marL="0" indent="0">
              <a:buNone/>
            </a:pPr>
            <a:r>
              <a:rPr lang="en-GB" sz="1800" dirty="0"/>
              <a:t>• </a:t>
            </a:r>
            <a:r>
              <a:rPr lang="en-GB" sz="1800" b="1" dirty="0"/>
              <a:t>starts wit the salient concepts first</a:t>
            </a:r>
          </a:p>
          <a:p>
            <a:pPr marL="0" indent="0">
              <a:buNone/>
            </a:pPr>
            <a:r>
              <a:rPr lang="en-GB" sz="1800" dirty="0"/>
              <a:t>• </a:t>
            </a:r>
            <a:r>
              <a:rPr lang="en-GB" sz="1800" b="1" dirty="0"/>
              <a:t>generalize and specialize them appropriately</a:t>
            </a:r>
          </a:p>
          <a:p>
            <a:pPr marL="0" indent="0">
              <a:buNone/>
            </a:pPr>
            <a:endParaRPr lang="en-GB" sz="1800" b="1" dirty="0"/>
          </a:p>
          <a:p>
            <a:pPr marL="0" indent="0">
              <a:buNone/>
            </a:pPr>
            <a:r>
              <a:rPr lang="en-GB" sz="1800" dirty="0"/>
              <a:t>– </a:t>
            </a:r>
            <a:r>
              <a:rPr lang="en-GB" sz="1800" b="1" dirty="0"/>
              <a:t>Subclass relation</a:t>
            </a:r>
          </a:p>
          <a:p>
            <a:pPr marL="0" indent="0">
              <a:buNone/>
            </a:pPr>
            <a:r>
              <a:rPr lang="en-GB" sz="1800" dirty="0"/>
              <a:t>• </a:t>
            </a:r>
            <a:r>
              <a:rPr lang="en-GB" sz="1800" b="1" dirty="0"/>
              <a:t>if class B represents a concept that is a “kind of” A, then B is subclass of A</a:t>
            </a:r>
            <a:endParaRPr lang="en-GB" sz="1600" dirty="0"/>
          </a:p>
        </p:txBody>
      </p:sp>
      <p:sp>
        <p:nvSpPr>
          <p:cNvPr id="4" name="Date Placeholder 3">
            <a:extLst>
              <a:ext uri="{FF2B5EF4-FFF2-40B4-BE49-F238E27FC236}">
                <a16:creationId xmlns:a16="http://schemas.microsoft.com/office/drawing/2014/main" id="{4FDD5FCB-0DFD-F696-5420-59AAE1216E67}"/>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97B45999-7373-F1B4-2052-2BC88DF45C73}"/>
              </a:ext>
            </a:extLst>
          </p:cNvPr>
          <p:cNvSpPr>
            <a:spLocks noGrp="1"/>
          </p:cNvSpPr>
          <p:nvPr>
            <p:ph type="sldNum" sz="quarter" idx="12"/>
          </p:nvPr>
        </p:nvSpPr>
        <p:spPr/>
        <p:txBody>
          <a:bodyPr/>
          <a:lstStyle/>
          <a:p>
            <a:fld id="{DBB41E9B-EDEB-B74F-9922-4816285B8426}" type="slidenum">
              <a:rPr lang="en-US" smtClean="0"/>
              <a:t>54</a:t>
            </a:fld>
            <a:endParaRPr lang="en-US"/>
          </a:p>
        </p:txBody>
      </p:sp>
    </p:spTree>
    <p:extLst>
      <p:ext uri="{BB962C8B-B14F-4D97-AF65-F5344CB8AC3E}">
        <p14:creationId xmlns:p14="http://schemas.microsoft.com/office/powerpoint/2010/main" val="123518769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3600" dirty="0"/>
              <a:t>Step 5: </a:t>
            </a:r>
            <a:r>
              <a:rPr lang="en-GB" sz="3600" b="1" dirty="0"/>
              <a:t>Define the properties of classes</a:t>
            </a:r>
          </a:p>
        </p:txBody>
      </p:sp>
      <p:sp>
        <p:nvSpPr>
          <p:cNvPr id="3" name="Content Placeholder 2"/>
          <p:cNvSpPr>
            <a:spLocks noGrp="1"/>
          </p:cNvSpPr>
          <p:nvPr>
            <p:ph idx="1"/>
          </p:nvPr>
        </p:nvSpPr>
        <p:spPr>
          <a:xfrm>
            <a:off x="457199" y="1600200"/>
            <a:ext cx="8445261" cy="4525963"/>
          </a:xfrm>
        </p:spPr>
        <p:txBody>
          <a:bodyPr>
            <a:normAutofit fontScale="92500" lnSpcReduction="20000"/>
          </a:bodyPr>
          <a:lstStyle/>
          <a:p>
            <a:pPr marL="0" indent="0">
              <a:buNone/>
            </a:pPr>
            <a:r>
              <a:rPr lang="en-GB" dirty="0"/>
              <a:t>– Define the internal structure of concepts - slots</a:t>
            </a:r>
          </a:p>
          <a:p>
            <a:pPr marL="268288" indent="-268288">
              <a:buNone/>
            </a:pPr>
            <a:r>
              <a:rPr lang="en-GB" dirty="0"/>
              <a:t>– Several types of properties that can become slots in an ontology</a:t>
            </a:r>
          </a:p>
          <a:p>
            <a:pPr marL="400050" lvl="1" indent="0">
              <a:buNone/>
            </a:pPr>
            <a:r>
              <a:rPr lang="en-GB" dirty="0"/>
              <a:t>• intrinsic properties: flavour of a wine</a:t>
            </a:r>
          </a:p>
          <a:p>
            <a:pPr marL="400050" lvl="1" indent="0">
              <a:buNone/>
            </a:pPr>
            <a:r>
              <a:rPr lang="en-GB" dirty="0"/>
              <a:t>• extrinsic properties: a wine’s name</a:t>
            </a:r>
          </a:p>
          <a:p>
            <a:pPr marL="400050" lvl="1" indent="0">
              <a:buNone/>
            </a:pPr>
            <a:r>
              <a:rPr lang="en-GB" dirty="0"/>
              <a:t>• parts: physical and abstract “parts” (</a:t>
            </a:r>
            <a:r>
              <a:rPr lang="en-GB" dirty="0" err="1"/>
              <a:t>e.g</a:t>
            </a:r>
            <a:r>
              <a:rPr lang="en-GB" dirty="0"/>
              <a:t>, the courses of a</a:t>
            </a:r>
          </a:p>
          <a:p>
            <a:pPr marL="400050" lvl="1" indent="0">
              <a:buNone/>
            </a:pPr>
            <a:r>
              <a:rPr lang="en-GB" dirty="0"/>
              <a:t>meal)</a:t>
            </a:r>
          </a:p>
          <a:p>
            <a:pPr marL="400050" lvl="1" indent="0">
              <a:buNone/>
            </a:pPr>
            <a:r>
              <a:rPr lang="en-GB" dirty="0"/>
              <a:t>• relationships to other individuals (e.g. the maker of the wine)</a:t>
            </a:r>
          </a:p>
          <a:p>
            <a:pPr marL="0" indent="0">
              <a:buNone/>
            </a:pPr>
            <a:endParaRPr lang="en-GB" dirty="0"/>
          </a:p>
          <a:p>
            <a:pPr marL="0" indent="0">
              <a:buNone/>
            </a:pPr>
            <a:r>
              <a:rPr lang="en-GB" dirty="0"/>
              <a:t>– All subclasses of a class inherit the slot of that class.</a:t>
            </a:r>
          </a:p>
        </p:txBody>
      </p:sp>
      <p:sp>
        <p:nvSpPr>
          <p:cNvPr id="4" name="Date Placeholder 3">
            <a:extLst>
              <a:ext uri="{FF2B5EF4-FFF2-40B4-BE49-F238E27FC236}">
                <a16:creationId xmlns:a16="http://schemas.microsoft.com/office/drawing/2014/main" id="{CAD0BD8C-4617-2256-C7F9-1E84CAB52ADD}"/>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1991E6C6-3543-F22F-AFB2-9A732A554FCB}"/>
              </a:ext>
            </a:extLst>
          </p:cNvPr>
          <p:cNvSpPr>
            <a:spLocks noGrp="1"/>
          </p:cNvSpPr>
          <p:nvPr>
            <p:ph type="sldNum" sz="quarter" idx="12"/>
          </p:nvPr>
        </p:nvSpPr>
        <p:spPr/>
        <p:txBody>
          <a:bodyPr/>
          <a:lstStyle/>
          <a:p>
            <a:fld id="{DBB41E9B-EDEB-B74F-9922-4816285B8426}" type="slidenum">
              <a:rPr lang="en-US" smtClean="0"/>
              <a:t>55</a:t>
            </a:fld>
            <a:endParaRPr lang="en-US"/>
          </a:p>
        </p:txBody>
      </p:sp>
    </p:spTree>
    <p:extLst>
      <p:ext uri="{BB962C8B-B14F-4D97-AF65-F5344CB8AC3E}">
        <p14:creationId xmlns:p14="http://schemas.microsoft.com/office/powerpoint/2010/main" val="85023947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dirty="0"/>
              <a:t>Step 6: </a:t>
            </a:r>
            <a:r>
              <a:rPr lang="en-GB" sz="3600" b="1" dirty="0"/>
              <a:t>Define the facets of the slots</a:t>
            </a:r>
          </a:p>
        </p:txBody>
      </p:sp>
      <p:sp>
        <p:nvSpPr>
          <p:cNvPr id="3" name="Content Placeholder 2"/>
          <p:cNvSpPr>
            <a:spLocks noGrp="1"/>
          </p:cNvSpPr>
          <p:nvPr>
            <p:ph idx="1"/>
          </p:nvPr>
        </p:nvSpPr>
        <p:spPr>
          <a:xfrm>
            <a:off x="1450108" y="2595419"/>
            <a:ext cx="6410037" cy="2493818"/>
          </a:xfrm>
        </p:spPr>
        <p:txBody>
          <a:bodyPr>
            <a:normAutofit/>
          </a:bodyPr>
          <a:lstStyle/>
          <a:p>
            <a:pPr marL="0" indent="0">
              <a:buNone/>
            </a:pPr>
            <a:r>
              <a:rPr lang="en-GB" sz="2800" dirty="0"/>
              <a:t>– value type,</a:t>
            </a:r>
          </a:p>
          <a:p>
            <a:pPr marL="0" indent="0">
              <a:buNone/>
            </a:pPr>
            <a:r>
              <a:rPr lang="en-GB" sz="2800" dirty="0"/>
              <a:t>– allowed values,</a:t>
            </a:r>
          </a:p>
          <a:p>
            <a:pPr marL="0" indent="0">
              <a:buNone/>
            </a:pPr>
            <a:r>
              <a:rPr lang="en-GB" sz="2800" dirty="0"/>
              <a:t>– the number of the values (cardinality)</a:t>
            </a:r>
          </a:p>
        </p:txBody>
      </p:sp>
      <p:sp>
        <p:nvSpPr>
          <p:cNvPr id="4" name="Date Placeholder 3">
            <a:extLst>
              <a:ext uri="{FF2B5EF4-FFF2-40B4-BE49-F238E27FC236}">
                <a16:creationId xmlns:a16="http://schemas.microsoft.com/office/drawing/2014/main" id="{C35EB77F-C13A-ED96-21AB-96E76DCE0FE8}"/>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1E4A2B47-328E-83AE-6A58-9EDF76C0E825}"/>
              </a:ext>
            </a:extLst>
          </p:cNvPr>
          <p:cNvSpPr>
            <a:spLocks noGrp="1"/>
          </p:cNvSpPr>
          <p:nvPr>
            <p:ph type="sldNum" sz="quarter" idx="12"/>
          </p:nvPr>
        </p:nvSpPr>
        <p:spPr/>
        <p:txBody>
          <a:bodyPr/>
          <a:lstStyle/>
          <a:p>
            <a:fld id="{DBB41E9B-EDEB-B74F-9922-4816285B8426}" type="slidenum">
              <a:rPr lang="en-US" smtClean="0"/>
              <a:t>56</a:t>
            </a:fld>
            <a:endParaRPr lang="en-US"/>
          </a:p>
        </p:txBody>
      </p:sp>
    </p:spTree>
    <p:extLst>
      <p:ext uri="{BB962C8B-B14F-4D97-AF65-F5344CB8AC3E}">
        <p14:creationId xmlns:p14="http://schemas.microsoft.com/office/powerpoint/2010/main" val="108760972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b="1" dirty="0"/>
              <a:t>Food Ontology Example</a:t>
            </a:r>
          </a:p>
        </p:txBody>
      </p:sp>
      <p:pic>
        <p:nvPicPr>
          <p:cNvPr id="4" name="Picture 3"/>
          <p:cNvPicPr>
            <a:picLocks noChangeAspect="1"/>
          </p:cNvPicPr>
          <p:nvPr/>
        </p:nvPicPr>
        <p:blipFill>
          <a:blip r:embed="rId2"/>
          <a:stretch>
            <a:fillRect/>
          </a:stretch>
        </p:blipFill>
        <p:spPr>
          <a:xfrm>
            <a:off x="1189086" y="1446067"/>
            <a:ext cx="7251861" cy="5092845"/>
          </a:xfrm>
          <a:prstGeom prst="rect">
            <a:avLst/>
          </a:prstGeom>
        </p:spPr>
      </p:pic>
      <p:sp>
        <p:nvSpPr>
          <p:cNvPr id="3" name="Date Placeholder 2">
            <a:extLst>
              <a:ext uri="{FF2B5EF4-FFF2-40B4-BE49-F238E27FC236}">
                <a16:creationId xmlns:a16="http://schemas.microsoft.com/office/drawing/2014/main" id="{F495B902-0E53-481D-E155-2BC08F27F56C}"/>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B9E288B1-64A5-0987-C2D7-D9E1D464D6B8}"/>
              </a:ext>
            </a:extLst>
          </p:cNvPr>
          <p:cNvSpPr>
            <a:spLocks noGrp="1"/>
          </p:cNvSpPr>
          <p:nvPr>
            <p:ph type="sldNum" sz="quarter" idx="12"/>
          </p:nvPr>
        </p:nvSpPr>
        <p:spPr/>
        <p:txBody>
          <a:bodyPr/>
          <a:lstStyle/>
          <a:p>
            <a:fld id="{DBB41E9B-EDEB-B74F-9922-4816285B8426}" type="slidenum">
              <a:rPr lang="en-US" smtClean="0"/>
              <a:t>57</a:t>
            </a:fld>
            <a:endParaRPr lang="en-US"/>
          </a:p>
        </p:txBody>
      </p:sp>
    </p:spTree>
    <p:extLst>
      <p:ext uri="{BB962C8B-B14F-4D97-AF65-F5344CB8AC3E}">
        <p14:creationId xmlns:p14="http://schemas.microsoft.com/office/powerpoint/2010/main" val="28438168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1AAE0-2AC6-039A-1598-5DFA350CF14F}"/>
              </a:ext>
            </a:extLst>
          </p:cNvPr>
          <p:cNvSpPr>
            <a:spLocks noGrp="1"/>
          </p:cNvSpPr>
          <p:nvPr>
            <p:ph type="title"/>
          </p:nvPr>
        </p:nvSpPr>
        <p:spPr/>
        <p:txBody>
          <a:bodyPr>
            <a:normAutofit/>
          </a:bodyPr>
          <a:lstStyle/>
          <a:p>
            <a:r>
              <a:rPr lang="en-GB" sz="3600" dirty="0"/>
              <a:t>Summary</a:t>
            </a:r>
          </a:p>
        </p:txBody>
      </p:sp>
      <p:sp>
        <p:nvSpPr>
          <p:cNvPr id="3" name="Content Placeholder 2">
            <a:extLst>
              <a:ext uri="{FF2B5EF4-FFF2-40B4-BE49-F238E27FC236}">
                <a16:creationId xmlns:a16="http://schemas.microsoft.com/office/drawing/2014/main" id="{6CF8F07F-5DF3-F076-BAE1-7681BF845518}"/>
              </a:ext>
            </a:extLst>
          </p:cNvPr>
          <p:cNvSpPr>
            <a:spLocks noGrp="1"/>
          </p:cNvSpPr>
          <p:nvPr>
            <p:ph idx="1"/>
          </p:nvPr>
        </p:nvSpPr>
        <p:spPr/>
        <p:txBody>
          <a:bodyPr/>
          <a:lstStyle/>
          <a:p>
            <a:r>
              <a:rPr lang="en-GB" dirty="0"/>
              <a:t>Semantic web is a technology to utilise Data’s semantic modelling</a:t>
            </a:r>
          </a:p>
          <a:p>
            <a:r>
              <a:rPr lang="en-GB" dirty="0"/>
              <a:t>Data semantic modelling is to ensure the common understand of the data (eliminate the wring interpretation of the data)</a:t>
            </a:r>
          </a:p>
          <a:p>
            <a:r>
              <a:rPr lang="en-GB" dirty="0"/>
              <a:t>To enable Web “Data Connections” (web 3.0)</a:t>
            </a:r>
          </a:p>
          <a:p>
            <a:r>
              <a:rPr lang="en-GB" dirty="0"/>
              <a:t>Sematic web uses graph and ontology</a:t>
            </a:r>
          </a:p>
        </p:txBody>
      </p:sp>
      <p:sp>
        <p:nvSpPr>
          <p:cNvPr id="4" name="Date Placeholder 3">
            <a:extLst>
              <a:ext uri="{FF2B5EF4-FFF2-40B4-BE49-F238E27FC236}">
                <a16:creationId xmlns:a16="http://schemas.microsoft.com/office/drawing/2014/main" id="{C3BA0140-9F53-AA3E-AD9E-20B99809A0A6}"/>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366616C4-B4FD-CF9F-143E-9493B596595F}"/>
              </a:ext>
            </a:extLst>
          </p:cNvPr>
          <p:cNvSpPr>
            <a:spLocks noGrp="1"/>
          </p:cNvSpPr>
          <p:nvPr>
            <p:ph type="sldNum" sz="quarter" idx="12"/>
          </p:nvPr>
        </p:nvSpPr>
        <p:spPr/>
        <p:txBody>
          <a:bodyPr/>
          <a:lstStyle/>
          <a:p>
            <a:fld id="{DBB41E9B-EDEB-B74F-9922-4816285B8426}" type="slidenum">
              <a:rPr lang="en-US" smtClean="0"/>
              <a:pPr/>
              <a:t>58</a:t>
            </a:fld>
            <a:endParaRPr lang="en-US" dirty="0"/>
          </a:p>
        </p:txBody>
      </p:sp>
    </p:spTree>
    <p:extLst>
      <p:ext uri="{BB962C8B-B14F-4D97-AF65-F5344CB8AC3E}">
        <p14:creationId xmlns:p14="http://schemas.microsoft.com/office/powerpoint/2010/main" val="33225241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600" b="1" dirty="0"/>
              <a:t>Exercise and questions</a:t>
            </a:r>
          </a:p>
        </p:txBody>
      </p:sp>
      <p:sp>
        <p:nvSpPr>
          <p:cNvPr id="3" name="Content Placeholder 2"/>
          <p:cNvSpPr>
            <a:spLocks noGrp="1"/>
          </p:cNvSpPr>
          <p:nvPr>
            <p:ph idx="1"/>
          </p:nvPr>
        </p:nvSpPr>
        <p:spPr/>
        <p:txBody>
          <a:bodyPr>
            <a:normAutofit/>
          </a:bodyPr>
          <a:lstStyle/>
          <a:p>
            <a:r>
              <a:rPr lang="en-GB" sz="2800" dirty="0"/>
              <a:t>How to write your own basic RDF documents in RDF/XML</a:t>
            </a:r>
          </a:p>
          <a:p>
            <a:pPr marL="0" indent="0">
              <a:buNone/>
            </a:pPr>
            <a:endParaRPr lang="en-GB" sz="2800" dirty="0"/>
          </a:p>
          <a:p>
            <a:r>
              <a:rPr lang="en-GB" sz="2800" dirty="0"/>
              <a:t>Understand how and why RDF uses URIs to identify subjects, predicates and objects</a:t>
            </a:r>
          </a:p>
          <a:p>
            <a:endParaRPr lang="en-GB" sz="2800" dirty="0"/>
          </a:p>
          <a:p>
            <a:r>
              <a:rPr lang="en-GB" sz="2800" dirty="0"/>
              <a:t>How to relate an RDF document to a corresponding data graph with fully qualified URIs</a:t>
            </a:r>
          </a:p>
        </p:txBody>
      </p:sp>
      <p:sp>
        <p:nvSpPr>
          <p:cNvPr id="4" name="Date Placeholder 3">
            <a:extLst>
              <a:ext uri="{FF2B5EF4-FFF2-40B4-BE49-F238E27FC236}">
                <a16:creationId xmlns:a16="http://schemas.microsoft.com/office/drawing/2014/main" id="{DE3BAA6F-E455-D34F-1D9F-ED87934EA0B7}"/>
              </a:ext>
            </a:extLst>
          </p:cNvPr>
          <p:cNvSpPr>
            <a:spLocks noGrp="1"/>
          </p:cNvSpPr>
          <p:nvPr>
            <p:ph type="dt" sz="half" idx="10"/>
          </p:nvPr>
        </p:nvSpPr>
        <p:spPr/>
        <p:txBody>
          <a:bodyPr/>
          <a:lstStyle/>
          <a:p>
            <a:r>
              <a:rPr lang="en-US"/>
              <a:t>Semantic modelling and Semantic web</a:t>
            </a:r>
          </a:p>
        </p:txBody>
      </p:sp>
      <p:sp>
        <p:nvSpPr>
          <p:cNvPr id="6" name="Slide Number Placeholder 5">
            <a:extLst>
              <a:ext uri="{FF2B5EF4-FFF2-40B4-BE49-F238E27FC236}">
                <a16:creationId xmlns:a16="http://schemas.microsoft.com/office/drawing/2014/main" id="{88B8D1A9-4372-C790-E234-4837B155DBBB}"/>
              </a:ext>
            </a:extLst>
          </p:cNvPr>
          <p:cNvSpPr>
            <a:spLocks noGrp="1"/>
          </p:cNvSpPr>
          <p:nvPr>
            <p:ph type="sldNum" sz="quarter" idx="12"/>
          </p:nvPr>
        </p:nvSpPr>
        <p:spPr/>
        <p:txBody>
          <a:bodyPr/>
          <a:lstStyle/>
          <a:p>
            <a:fld id="{DBB41E9B-EDEB-B74F-9922-4816285B8426}" type="slidenum">
              <a:rPr lang="en-US" smtClean="0"/>
              <a:t>59</a:t>
            </a:fld>
            <a:endParaRPr lang="en-US"/>
          </a:p>
        </p:txBody>
      </p:sp>
    </p:spTree>
    <p:extLst>
      <p:ext uri="{BB962C8B-B14F-4D97-AF65-F5344CB8AC3E}">
        <p14:creationId xmlns:p14="http://schemas.microsoft.com/office/powerpoint/2010/main" val="21805370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9DE7F7-593E-457F-B154-80794F1C5933}"/>
              </a:ext>
            </a:extLst>
          </p:cNvPr>
          <p:cNvSpPr>
            <a:spLocks noGrp="1"/>
          </p:cNvSpPr>
          <p:nvPr>
            <p:ph type="title"/>
          </p:nvPr>
        </p:nvSpPr>
        <p:spPr>
          <a:xfrm>
            <a:off x="1219200" y="685451"/>
            <a:ext cx="7998691" cy="684653"/>
          </a:xfrm>
        </p:spPr>
        <p:txBody>
          <a:bodyPr>
            <a:normAutofit fontScale="90000"/>
          </a:bodyPr>
          <a:lstStyle/>
          <a:p>
            <a:pPr algn="l">
              <a:tabLst>
                <a:tab pos="1616075" algn="l"/>
              </a:tabLst>
            </a:pPr>
            <a:r>
              <a:rPr lang="en-GB" sz="3600" b="1" i="0" dirty="0">
                <a:solidFill>
                  <a:srgbClr val="163156"/>
                </a:solidFill>
                <a:effectLst/>
                <a:latin typeface="Lora" pitchFamily="2" charset="0"/>
              </a:rPr>
              <a:t>Data, Information, Knowledge, Wisdom (DIKW) Pyramid</a:t>
            </a:r>
            <a:br>
              <a:rPr lang="en-GB" b="0" i="0" dirty="0">
                <a:solidFill>
                  <a:srgbClr val="163156"/>
                </a:solidFill>
                <a:effectLst/>
                <a:latin typeface="Roboto Slab"/>
              </a:rPr>
            </a:br>
            <a:endParaRPr lang="en-GB" dirty="0"/>
          </a:p>
        </p:txBody>
      </p:sp>
      <p:pic>
        <p:nvPicPr>
          <p:cNvPr id="5" name="Picture 4" descr="DIKW Pyramid describes the relations between data, information, knowledge and wisdom">
            <a:extLst>
              <a:ext uri="{FF2B5EF4-FFF2-40B4-BE49-F238E27FC236}">
                <a16:creationId xmlns:a16="http://schemas.microsoft.com/office/drawing/2014/main" id="{3A875129-3636-4E18-94A8-181204907441}"/>
              </a:ext>
            </a:extLst>
          </p:cNvPr>
          <p:cNvPicPr>
            <a:picLocks noChangeAspect="1"/>
          </p:cNvPicPr>
          <p:nvPr/>
        </p:nvPicPr>
        <p:blipFill>
          <a:blip r:embed="rId2"/>
          <a:stretch>
            <a:fillRect/>
          </a:stretch>
        </p:blipFill>
        <p:spPr>
          <a:xfrm>
            <a:off x="301688" y="2276872"/>
            <a:ext cx="8316416" cy="4099993"/>
          </a:xfrm>
          <a:prstGeom prst="rect">
            <a:avLst/>
          </a:prstGeom>
        </p:spPr>
      </p:pic>
      <p:sp>
        <p:nvSpPr>
          <p:cNvPr id="13" name="Title 3">
            <a:extLst>
              <a:ext uri="{FF2B5EF4-FFF2-40B4-BE49-F238E27FC236}">
                <a16:creationId xmlns:a16="http://schemas.microsoft.com/office/drawing/2014/main" id="{CA4C8148-4F0F-40B6-AE5D-74E72BCAA51A}"/>
              </a:ext>
            </a:extLst>
          </p:cNvPr>
          <p:cNvSpPr txBox="1">
            <a:spLocks/>
          </p:cNvSpPr>
          <p:nvPr/>
        </p:nvSpPr>
        <p:spPr bwMode="auto">
          <a:xfrm>
            <a:off x="789272" y="1520788"/>
            <a:ext cx="8175216" cy="613792"/>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rtl="0" eaLnBrk="0" fontAlgn="base" hangingPunct="0">
              <a:spcBef>
                <a:spcPct val="0"/>
              </a:spcBef>
              <a:spcAft>
                <a:spcPct val="0"/>
              </a:spcAft>
              <a:defRPr sz="3600" b="1">
                <a:solidFill>
                  <a:schemeClr val="tx2"/>
                </a:solidFill>
                <a:latin typeface="+mj-lt"/>
                <a:ea typeface="MS PGothic" charset="0"/>
                <a:cs typeface="MS PGothic" charset="0"/>
              </a:defRPr>
            </a:lvl1pPr>
            <a:lvl2pPr algn="l" rtl="0" eaLnBrk="0" fontAlgn="base" hangingPunct="0">
              <a:spcBef>
                <a:spcPct val="0"/>
              </a:spcBef>
              <a:spcAft>
                <a:spcPct val="0"/>
              </a:spcAft>
              <a:defRPr sz="3200" b="1">
                <a:solidFill>
                  <a:schemeClr val="tx2"/>
                </a:solidFill>
                <a:latin typeface="Times New Roman" charset="0"/>
                <a:ea typeface="MS PGothic" charset="0"/>
                <a:cs typeface="MS PGothic" charset="0"/>
              </a:defRPr>
            </a:lvl2pPr>
            <a:lvl3pPr algn="l" rtl="0" eaLnBrk="0" fontAlgn="base" hangingPunct="0">
              <a:spcBef>
                <a:spcPct val="0"/>
              </a:spcBef>
              <a:spcAft>
                <a:spcPct val="0"/>
              </a:spcAft>
              <a:defRPr sz="3200" b="1">
                <a:solidFill>
                  <a:schemeClr val="tx2"/>
                </a:solidFill>
                <a:latin typeface="Times New Roman" charset="0"/>
                <a:ea typeface="MS PGothic" charset="0"/>
                <a:cs typeface="MS PGothic" charset="0"/>
              </a:defRPr>
            </a:lvl3pPr>
            <a:lvl4pPr algn="l" rtl="0" eaLnBrk="0" fontAlgn="base" hangingPunct="0">
              <a:spcBef>
                <a:spcPct val="0"/>
              </a:spcBef>
              <a:spcAft>
                <a:spcPct val="0"/>
              </a:spcAft>
              <a:defRPr sz="3200" b="1">
                <a:solidFill>
                  <a:schemeClr val="tx2"/>
                </a:solidFill>
                <a:latin typeface="Times New Roman" charset="0"/>
                <a:ea typeface="MS PGothic" charset="0"/>
                <a:cs typeface="MS PGothic" charset="0"/>
              </a:defRPr>
            </a:lvl4pPr>
            <a:lvl5pPr algn="l" rtl="0" eaLnBrk="0" fontAlgn="base" hangingPunct="0">
              <a:spcBef>
                <a:spcPct val="0"/>
              </a:spcBef>
              <a:spcAft>
                <a:spcPct val="0"/>
              </a:spcAft>
              <a:defRPr sz="3200" b="1">
                <a:solidFill>
                  <a:schemeClr val="tx2"/>
                </a:solidFill>
                <a:latin typeface="Times New Roman" charset="0"/>
                <a:ea typeface="MS PGothic" charset="0"/>
                <a:cs typeface="MS PGothic" charset="0"/>
              </a:defRPr>
            </a:lvl5pPr>
            <a:lvl6pPr marL="457200" algn="l" rtl="0" eaLnBrk="0" fontAlgn="base" hangingPunct="0">
              <a:spcBef>
                <a:spcPct val="0"/>
              </a:spcBef>
              <a:spcAft>
                <a:spcPct val="0"/>
              </a:spcAft>
              <a:defRPr sz="3200" b="1">
                <a:solidFill>
                  <a:schemeClr val="tx2"/>
                </a:solidFill>
                <a:latin typeface="Times New Roman" charset="0"/>
              </a:defRPr>
            </a:lvl6pPr>
            <a:lvl7pPr marL="914400" algn="l" rtl="0" eaLnBrk="0" fontAlgn="base" hangingPunct="0">
              <a:spcBef>
                <a:spcPct val="0"/>
              </a:spcBef>
              <a:spcAft>
                <a:spcPct val="0"/>
              </a:spcAft>
              <a:defRPr sz="3200" b="1">
                <a:solidFill>
                  <a:schemeClr val="tx2"/>
                </a:solidFill>
                <a:latin typeface="Times New Roman" charset="0"/>
              </a:defRPr>
            </a:lvl7pPr>
            <a:lvl8pPr marL="1371600" algn="l" rtl="0" eaLnBrk="0" fontAlgn="base" hangingPunct="0">
              <a:spcBef>
                <a:spcPct val="0"/>
              </a:spcBef>
              <a:spcAft>
                <a:spcPct val="0"/>
              </a:spcAft>
              <a:defRPr sz="3200" b="1">
                <a:solidFill>
                  <a:schemeClr val="tx2"/>
                </a:solidFill>
                <a:latin typeface="Times New Roman" charset="0"/>
              </a:defRPr>
            </a:lvl8pPr>
            <a:lvl9pPr marL="1828800" algn="l" rtl="0" eaLnBrk="0" fontAlgn="base" hangingPunct="0">
              <a:spcBef>
                <a:spcPct val="0"/>
              </a:spcBef>
              <a:spcAft>
                <a:spcPct val="0"/>
              </a:spcAft>
              <a:defRPr sz="3200" b="1">
                <a:solidFill>
                  <a:schemeClr val="tx2"/>
                </a:solidFill>
                <a:latin typeface="Times New Roman" charset="0"/>
              </a:defRPr>
            </a:lvl9pPr>
          </a:lstStyle>
          <a:p>
            <a:pPr algn="l"/>
            <a:r>
              <a:rPr lang="en-GB" sz="1800" b="0" kern="0" dirty="0">
                <a:solidFill>
                  <a:srgbClr val="163156"/>
                </a:solidFill>
                <a:latin typeface="Georgia" panose="02040502050405020303" pitchFamily="18" charset="0"/>
              </a:rPr>
              <a:t>The DIKW Pyramid represents the relationships between data, information, knowledge and wisdom..</a:t>
            </a:r>
            <a:endParaRPr lang="en-GB" sz="4000" kern="0" dirty="0">
              <a:latin typeface="Georgia" panose="02040502050405020303" pitchFamily="18" charset="0"/>
            </a:endParaRPr>
          </a:p>
        </p:txBody>
      </p:sp>
      <p:sp>
        <p:nvSpPr>
          <p:cNvPr id="3" name="Footer Placeholder 2">
            <a:extLst>
              <a:ext uri="{FF2B5EF4-FFF2-40B4-BE49-F238E27FC236}">
                <a16:creationId xmlns:a16="http://schemas.microsoft.com/office/drawing/2014/main" id="{6FC6ED0A-EE4A-4E9B-A57D-22CF60BC491D}"/>
              </a:ext>
            </a:extLst>
          </p:cNvPr>
          <p:cNvSpPr>
            <a:spLocks noGrp="1"/>
          </p:cNvSpPr>
          <p:nvPr>
            <p:ph type="ftr" sz="quarter" idx="11"/>
          </p:nvPr>
        </p:nvSpPr>
        <p:spPr/>
        <p:txBody>
          <a:bodyPr/>
          <a:lstStyle/>
          <a:p>
            <a:pPr algn="l"/>
            <a:r>
              <a:rPr lang="en-GB"/>
              <a:t>CIS108-6 DATA MODELLING, MANAGEMENT AND GOVERNANCE</a:t>
            </a:r>
            <a:endParaRPr lang="en-US" dirty="0"/>
          </a:p>
        </p:txBody>
      </p:sp>
      <p:sp>
        <p:nvSpPr>
          <p:cNvPr id="2" name="TextBox 1">
            <a:extLst>
              <a:ext uri="{FF2B5EF4-FFF2-40B4-BE49-F238E27FC236}">
                <a16:creationId xmlns:a16="http://schemas.microsoft.com/office/drawing/2014/main" id="{72241696-7DDE-AE72-9098-F6866FAA77F7}"/>
              </a:ext>
            </a:extLst>
          </p:cNvPr>
          <p:cNvSpPr txBox="1"/>
          <p:nvPr/>
        </p:nvSpPr>
        <p:spPr>
          <a:xfrm>
            <a:off x="5619963" y="5829337"/>
            <a:ext cx="1440873" cy="769441"/>
          </a:xfrm>
          <a:prstGeom prst="rect">
            <a:avLst/>
          </a:prstGeom>
          <a:noFill/>
        </p:spPr>
        <p:txBody>
          <a:bodyPr wrap="square" rtlCol="0">
            <a:spAutoFit/>
          </a:bodyPr>
          <a:lstStyle/>
          <a:p>
            <a:r>
              <a:rPr lang="en-GB" sz="4400" dirty="0">
                <a:solidFill>
                  <a:srgbClr val="C00000"/>
                </a:solidFill>
                <a:latin typeface="Brush Script MT" panose="03060802040406070304" pitchFamily="66" charset="0"/>
              </a:rPr>
              <a:t>Share</a:t>
            </a:r>
          </a:p>
        </p:txBody>
      </p:sp>
      <p:sp>
        <p:nvSpPr>
          <p:cNvPr id="7" name="TextBox 6">
            <a:extLst>
              <a:ext uri="{FF2B5EF4-FFF2-40B4-BE49-F238E27FC236}">
                <a16:creationId xmlns:a16="http://schemas.microsoft.com/office/drawing/2014/main" id="{E5A6867A-43F6-908A-7BE3-8243940B669B}"/>
              </a:ext>
            </a:extLst>
          </p:cNvPr>
          <p:cNvSpPr txBox="1"/>
          <p:nvPr/>
        </p:nvSpPr>
        <p:spPr>
          <a:xfrm>
            <a:off x="5608522" y="3499936"/>
            <a:ext cx="1440873" cy="769441"/>
          </a:xfrm>
          <a:prstGeom prst="rect">
            <a:avLst/>
          </a:prstGeom>
          <a:noFill/>
        </p:spPr>
        <p:txBody>
          <a:bodyPr wrap="square" rtlCol="0">
            <a:spAutoFit/>
          </a:bodyPr>
          <a:lstStyle/>
          <a:p>
            <a:r>
              <a:rPr lang="en-GB" sz="4400" dirty="0">
                <a:solidFill>
                  <a:srgbClr val="C00000"/>
                </a:solidFill>
                <a:latin typeface="Brush Script MT" panose="03060802040406070304" pitchFamily="66" charset="0"/>
              </a:rPr>
              <a:t>Share</a:t>
            </a:r>
          </a:p>
        </p:txBody>
      </p:sp>
      <p:sp>
        <p:nvSpPr>
          <p:cNvPr id="8" name="TextBox 7">
            <a:extLst>
              <a:ext uri="{FF2B5EF4-FFF2-40B4-BE49-F238E27FC236}">
                <a16:creationId xmlns:a16="http://schemas.microsoft.com/office/drawing/2014/main" id="{61488BE9-D6BE-00DA-AA1E-6D8FB63D72F5}"/>
              </a:ext>
            </a:extLst>
          </p:cNvPr>
          <p:cNvSpPr txBox="1"/>
          <p:nvPr/>
        </p:nvSpPr>
        <p:spPr>
          <a:xfrm>
            <a:off x="149832" y="3642228"/>
            <a:ext cx="1440873" cy="769441"/>
          </a:xfrm>
          <a:prstGeom prst="rect">
            <a:avLst/>
          </a:prstGeom>
          <a:noFill/>
        </p:spPr>
        <p:txBody>
          <a:bodyPr wrap="square" rtlCol="0">
            <a:spAutoFit/>
          </a:bodyPr>
          <a:lstStyle/>
          <a:p>
            <a:r>
              <a:rPr lang="en-GB" sz="4400" dirty="0">
                <a:solidFill>
                  <a:srgbClr val="C00000"/>
                </a:solidFill>
                <a:latin typeface="Brush Script MT" panose="03060802040406070304" pitchFamily="66" charset="0"/>
              </a:rPr>
              <a:t>Share</a:t>
            </a:r>
          </a:p>
        </p:txBody>
      </p:sp>
      <p:sp>
        <p:nvSpPr>
          <p:cNvPr id="9" name="TextBox 8">
            <a:extLst>
              <a:ext uri="{FF2B5EF4-FFF2-40B4-BE49-F238E27FC236}">
                <a16:creationId xmlns:a16="http://schemas.microsoft.com/office/drawing/2014/main" id="{F8AB8B54-619A-FA9F-BD22-2D4AC0741536}"/>
              </a:ext>
            </a:extLst>
          </p:cNvPr>
          <p:cNvSpPr txBox="1"/>
          <p:nvPr/>
        </p:nvSpPr>
        <p:spPr>
          <a:xfrm>
            <a:off x="4091345" y="1925671"/>
            <a:ext cx="1440873" cy="769441"/>
          </a:xfrm>
          <a:prstGeom prst="rect">
            <a:avLst/>
          </a:prstGeom>
          <a:noFill/>
        </p:spPr>
        <p:txBody>
          <a:bodyPr wrap="square" rtlCol="0">
            <a:spAutoFit/>
          </a:bodyPr>
          <a:lstStyle/>
          <a:p>
            <a:r>
              <a:rPr lang="en-GB" sz="4400" dirty="0">
                <a:solidFill>
                  <a:srgbClr val="C00000"/>
                </a:solidFill>
                <a:latin typeface="Brush Script MT" panose="03060802040406070304" pitchFamily="66" charset="0"/>
              </a:rPr>
              <a:t>Share</a:t>
            </a:r>
          </a:p>
        </p:txBody>
      </p:sp>
    </p:spTree>
    <p:extLst>
      <p:ext uri="{BB962C8B-B14F-4D97-AF65-F5344CB8AC3E}">
        <p14:creationId xmlns:p14="http://schemas.microsoft.com/office/powerpoint/2010/main" val="252396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anim calcmode="lin" valueType="num">
                                      <p:cBhvr>
                                        <p:cTn id="23" dur="1000" fill="hold"/>
                                        <p:tgtEl>
                                          <p:spTgt spid="2"/>
                                        </p:tgtEl>
                                        <p:attrNameLst>
                                          <p:attrName>ppt_x</p:attrName>
                                        </p:attrNameLst>
                                      </p:cBhvr>
                                      <p:tavLst>
                                        <p:tav tm="0">
                                          <p:val>
                                            <p:strVal val="#ppt_x"/>
                                          </p:val>
                                        </p:tav>
                                        <p:tav tm="100000">
                                          <p:val>
                                            <p:strVal val="#ppt_x"/>
                                          </p:val>
                                        </p:tav>
                                      </p:tavLst>
                                    </p:anim>
                                    <p:anim calcmode="lin" valueType="num">
                                      <p:cBhvr>
                                        <p:cTn id="2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EAEA-F13B-F784-F050-C3F485757DFB}"/>
              </a:ext>
            </a:extLst>
          </p:cNvPr>
          <p:cNvSpPr>
            <a:spLocks noGrp="1"/>
          </p:cNvSpPr>
          <p:nvPr>
            <p:ph type="title"/>
          </p:nvPr>
        </p:nvSpPr>
        <p:spPr>
          <a:xfrm>
            <a:off x="568036" y="183358"/>
            <a:ext cx="8334424" cy="1143000"/>
          </a:xfrm>
        </p:spPr>
        <p:txBody>
          <a:bodyPr>
            <a:noAutofit/>
          </a:bodyPr>
          <a:lstStyle/>
          <a:p>
            <a:pPr algn="r"/>
            <a:r>
              <a:rPr lang="en-GB" sz="3600" b="1" dirty="0"/>
              <a:t>Fundamental problem with the information sharing </a:t>
            </a:r>
          </a:p>
        </p:txBody>
      </p:sp>
      <p:sp>
        <p:nvSpPr>
          <p:cNvPr id="3" name="Content Placeholder 2">
            <a:extLst>
              <a:ext uri="{FF2B5EF4-FFF2-40B4-BE49-F238E27FC236}">
                <a16:creationId xmlns:a16="http://schemas.microsoft.com/office/drawing/2014/main" id="{D9A2360C-2AA8-1F26-6EA0-351FF2B46982}"/>
              </a:ext>
            </a:extLst>
          </p:cNvPr>
          <p:cNvSpPr>
            <a:spLocks noGrp="1"/>
          </p:cNvSpPr>
          <p:nvPr>
            <p:ph idx="1"/>
          </p:nvPr>
        </p:nvSpPr>
        <p:spPr>
          <a:xfrm>
            <a:off x="568036" y="1381807"/>
            <a:ext cx="8575964" cy="970496"/>
          </a:xfrm>
        </p:spPr>
        <p:txBody>
          <a:bodyPr>
            <a:normAutofit fontScale="55000" lnSpcReduction="20000"/>
          </a:bodyPr>
          <a:lstStyle/>
          <a:p>
            <a:pPr marL="0" indent="0">
              <a:buNone/>
            </a:pPr>
            <a:r>
              <a:rPr lang="en-GB" sz="4000" dirty="0"/>
              <a:t>Gap between data sharing and information sharing</a:t>
            </a:r>
          </a:p>
          <a:p>
            <a:pPr marL="0" indent="0">
              <a:buNone/>
            </a:pPr>
            <a:r>
              <a:rPr lang="en-GB" sz="4000" b="1" dirty="0">
                <a:solidFill>
                  <a:srgbClr val="C00000"/>
                </a:solidFill>
              </a:rPr>
              <a:t>Ill-representation: </a:t>
            </a:r>
            <a:r>
              <a:rPr lang="en-GB" dirty="0"/>
              <a:t>limitations  of the media used in </a:t>
            </a:r>
            <a:r>
              <a:rPr lang="en-GB" b="1" dirty="0"/>
              <a:t>information</a:t>
            </a:r>
            <a:r>
              <a:rPr lang="en-GB" dirty="0"/>
              <a:t> sharing and transferring that the meaning of the </a:t>
            </a:r>
            <a:r>
              <a:rPr lang="en-GB" b="1" dirty="0"/>
              <a:t>data</a:t>
            </a:r>
            <a:r>
              <a:rPr lang="en-GB" dirty="0"/>
              <a:t> has been wrongly interpreted.  </a:t>
            </a:r>
          </a:p>
        </p:txBody>
      </p:sp>
      <p:sp>
        <p:nvSpPr>
          <p:cNvPr id="4" name="Date Placeholder 3">
            <a:extLst>
              <a:ext uri="{FF2B5EF4-FFF2-40B4-BE49-F238E27FC236}">
                <a16:creationId xmlns:a16="http://schemas.microsoft.com/office/drawing/2014/main" id="{AC0E35EE-995E-24B4-4CC4-5C3B06257CA4}"/>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CB5E6D45-33FE-4A01-0922-C6AC08602733}"/>
              </a:ext>
            </a:extLst>
          </p:cNvPr>
          <p:cNvSpPr>
            <a:spLocks noGrp="1"/>
          </p:cNvSpPr>
          <p:nvPr>
            <p:ph type="sldNum" sz="quarter" idx="12"/>
          </p:nvPr>
        </p:nvSpPr>
        <p:spPr/>
        <p:txBody>
          <a:bodyPr/>
          <a:lstStyle/>
          <a:p>
            <a:fld id="{DBB41E9B-EDEB-B74F-9922-4816285B8426}" type="slidenum">
              <a:rPr lang="en-US" smtClean="0"/>
              <a:pPr/>
              <a:t>7</a:t>
            </a:fld>
            <a:endParaRPr lang="en-US" dirty="0"/>
          </a:p>
        </p:txBody>
      </p:sp>
      <p:sp>
        <p:nvSpPr>
          <p:cNvPr id="6" name="TextBox 5">
            <a:extLst>
              <a:ext uri="{FF2B5EF4-FFF2-40B4-BE49-F238E27FC236}">
                <a16:creationId xmlns:a16="http://schemas.microsoft.com/office/drawing/2014/main" id="{BFBB3BD8-AE7F-A951-3D10-27362CE177FC}"/>
              </a:ext>
            </a:extLst>
          </p:cNvPr>
          <p:cNvSpPr txBox="1"/>
          <p:nvPr/>
        </p:nvSpPr>
        <p:spPr>
          <a:xfrm>
            <a:off x="782060" y="3374206"/>
            <a:ext cx="1522586" cy="584775"/>
          </a:xfrm>
          <a:prstGeom prst="rect">
            <a:avLst/>
          </a:prstGeom>
          <a:noFill/>
        </p:spPr>
        <p:txBody>
          <a:bodyPr wrap="square" rtlCol="0">
            <a:spAutoFit/>
          </a:bodyPr>
          <a:lstStyle/>
          <a:p>
            <a:r>
              <a:rPr lang="en-GB" sz="3200" b="1" dirty="0"/>
              <a:t>Apple</a:t>
            </a:r>
          </a:p>
        </p:txBody>
      </p:sp>
      <p:sp>
        <p:nvSpPr>
          <p:cNvPr id="7" name="TextBox 6">
            <a:extLst>
              <a:ext uri="{FF2B5EF4-FFF2-40B4-BE49-F238E27FC236}">
                <a16:creationId xmlns:a16="http://schemas.microsoft.com/office/drawing/2014/main" id="{6C2154F0-2CAC-4131-0987-062BC522AAA9}"/>
              </a:ext>
            </a:extLst>
          </p:cNvPr>
          <p:cNvSpPr txBox="1"/>
          <p:nvPr/>
        </p:nvSpPr>
        <p:spPr>
          <a:xfrm>
            <a:off x="3186545" y="2473039"/>
            <a:ext cx="4184073" cy="369332"/>
          </a:xfrm>
          <a:prstGeom prst="rect">
            <a:avLst/>
          </a:prstGeom>
          <a:noFill/>
        </p:spPr>
        <p:txBody>
          <a:bodyPr wrap="square" rtlCol="0">
            <a:spAutoFit/>
          </a:bodyPr>
          <a:lstStyle/>
          <a:p>
            <a:r>
              <a:rPr lang="en-GB" dirty="0"/>
              <a:t>Fruit: taste, colour, shape, size, etc</a:t>
            </a:r>
          </a:p>
        </p:txBody>
      </p:sp>
      <p:pic>
        <p:nvPicPr>
          <p:cNvPr id="9" name="Picture 8">
            <a:extLst>
              <a:ext uri="{FF2B5EF4-FFF2-40B4-BE49-F238E27FC236}">
                <a16:creationId xmlns:a16="http://schemas.microsoft.com/office/drawing/2014/main" id="{1BD7C83D-293B-0CC8-89EA-B50A5B422FF0}"/>
              </a:ext>
            </a:extLst>
          </p:cNvPr>
          <p:cNvPicPr>
            <a:picLocks noChangeAspect="1"/>
          </p:cNvPicPr>
          <p:nvPr/>
        </p:nvPicPr>
        <p:blipFill>
          <a:blip r:embed="rId2"/>
          <a:stretch>
            <a:fillRect/>
          </a:stretch>
        </p:blipFill>
        <p:spPr>
          <a:xfrm>
            <a:off x="4820862" y="3191405"/>
            <a:ext cx="457719" cy="475189"/>
          </a:xfrm>
          <a:prstGeom prst="rect">
            <a:avLst/>
          </a:prstGeom>
        </p:spPr>
      </p:pic>
      <p:pic>
        <p:nvPicPr>
          <p:cNvPr id="11" name="Picture 10">
            <a:extLst>
              <a:ext uri="{FF2B5EF4-FFF2-40B4-BE49-F238E27FC236}">
                <a16:creationId xmlns:a16="http://schemas.microsoft.com/office/drawing/2014/main" id="{2DF1F8BF-743A-2668-59DF-62E685537465}"/>
              </a:ext>
            </a:extLst>
          </p:cNvPr>
          <p:cNvPicPr>
            <a:picLocks noChangeAspect="1"/>
          </p:cNvPicPr>
          <p:nvPr/>
        </p:nvPicPr>
        <p:blipFill>
          <a:blip r:embed="rId3"/>
          <a:stretch>
            <a:fillRect/>
          </a:stretch>
        </p:blipFill>
        <p:spPr>
          <a:xfrm>
            <a:off x="4077421" y="3168531"/>
            <a:ext cx="491435" cy="475189"/>
          </a:xfrm>
          <a:prstGeom prst="rect">
            <a:avLst/>
          </a:prstGeom>
        </p:spPr>
      </p:pic>
      <p:pic>
        <p:nvPicPr>
          <p:cNvPr id="12" name="Picture 11">
            <a:extLst>
              <a:ext uri="{FF2B5EF4-FFF2-40B4-BE49-F238E27FC236}">
                <a16:creationId xmlns:a16="http://schemas.microsoft.com/office/drawing/2014/main" id="{AA2FBDBD-0F28-9C6A-23C4-DE9352F5AF79}"/>
              </a:ext>
            </a:extLst>
          </p:cNvPr>
          <p:cNvPicPr>
            <a:picLocks noChangeAspect="1"/>
          </p:cNvPicPr>
          <p:nvPr/>
        </p:nvPicPr>
        <p:blipFill>
          <a:blip r:embed="rId4"/>
          <a:stretch>
            <a:fillRect/>
          </a:stretch>
        </p:blipFill>
        <p:spPr>
          <a:xfrm>
            <a:off x="3373869" y="3131066"/>
            <a:ext cx="388177" cy="478496"/>
          </a:xfrm>
          <a:prstGeom prst="rect">
            <a:avLst/>
          </a:prstGeom>
        </p:spPr>
      </p:pic>
      <p:sp>
        <p:nvSpPr>
          <p:cNvPr id="13" name="TextBox 12">
            <a:extLst>
              <a:ext uri="{FF2B5EF4-FFF2-40B4-BE49-F238E27FC236}">
                <a16:creationId xmlns:a16="http://schemas.microsoft.com/office/drawing/2014/main" id="{EA9D1055-4101-FB0E-A058-C2555AB0E52E}"/>
              </a:ext>
            </a:extLst>
          </p:cNvPr>
          <p:cNvSpPr txBox="1"/>
          <p:nvPr/>
        </p:nvSpPr>
        <p:spPr>
          <a:xfrm>
            <a:off x="3186545" y="4136364"/>
            <a:ext cx="4978414" cy="369332"/>
          </a:xfrm>
          <a:prstGeom prst="rect">
            <a:avLst/>
          </a:prstGeom>
          <a:noFill/>
        </p:spPr>
        <p:txBody>
          <a:bodyPr wrap="none" rtlCol="0">
            <a:spAutoFit/>
          </a:bodyPr>
          <a:lstStyle/>
          <a:p>
            <a:r>
              <a:rPr lang="en-GB" dirty="0"/>
              <a:t>Places: Apple orchard, Apple street, Apple theatre, </a:t>
            </a:r>
          </a:p>
        </p:txBody>
      </p:sp>
      <p:sp>
        <p:nvSpPr>
          <p:cNvPr id="14" name="TextBox 13">
            <a:extLst>
              <a:ext uri="{FF2B5EF4-FFF2-40B4-BE49-F238E27FC236}">
                <a16:creationId xmlns:a16="http://schemas.microsoft.com/office/drawing/2014/main" id="{80687169-DFEA-F6D8-C906-3E012B4F39FE}"/>
              </a:ext>
            </a:extLst>
          </p:cNvPr>
          <p:cNvSpPr txBox="1"/>
          <p:nvPr/>
        </p:nvSpPr>
        <p:spPr>
          <a:xfrm>
            <a:off x="3262885" y="5016522"/>
            <a:ext cx="2329740" cy="369332"/>
          </a:xfrm>
          <a:prstGeom prst="rect">
            <a:avLst/>
          </a:prstGeom>
          <a:noFill/>
        </p:spPr>
        <p:txBody>
          <a:bodyPr wrap="none" rtlCol="0">
            <a:spAutoFit/>
          </a:bodyPr>
          <a:lstStyle/>
          <a:p>
            <a:r>
              <a:rPr lang="en-GB" dirty="0"/>
              <a:t>Movies, Magazine, etc </a:t>
            </a:r>
          </a:p>
        </p:txBody>
      </p:sp>
      <p:sp>
        <p:nvSpPr>
          <p:cNvPr id="15" name="Left Brace 14">
            <a:extLst>
              <a:ext uri="{FF2B5EF4-FFF2-40B4-BE49-F238E27FC236}">
                <a16:creationId xmlns:a16="http://schemas.microsoft.com/office/drawing/2014/main" id="{0D0AB9B5-F075-9DF2-1374-1F433E6114C3}"/>
              </a:ext>
            </a:extLst>
          </p:cNvPr>
          <p:cNvSpPr/>
          <p:nvPr/>
        </p:nvSpPr>
        <p:spPr>
          <a:xfrm>
            <a:off x="2687793" y="2574223"/>
            <a:ext cx="405061" cy="2848885"/>
          </a:xfrm>
          <a:prstGeom prst="leftBrace">
            <a:avLst>
              <a:gd name="adj1" fmla="val 175831"/>
              <a:gd name="adj2" fmla="val 50000"/>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GB" dirty="0"/>
          </a:p>
        </p:txBody>
      </p:sp>
      <p:pic>
        <p:nvPicPr>
          <p:cNvPr id="17" name="Picture 16">
            <a:extLst>
              <a:ext uri="{FF2B5EF4-FFF2-40B4-BE49-F238E27FC236}">
                <a16:creationId xmlns:a16="http://schemas.microsoft.com/office/drawing/2014/main" id="{BFE78EAC-C970-E5BA-AFB9-7B30D45F80DC}"/>
              </a:ext>
            </a:extLst>
          </p:cNvPr>
          <p:cNvPicPr>
            <a:picLocks noChangeAspect="1"/>
          </p:cNvPicPr>
          <p:nvPr/>
        </p:nvPicPr>
        <p:blipFill>
          <a:blip r:embed="rId5"/>
          <a:stretch>
            <a:fillRect/>
          </a:stretch>
        </p:blipFill>
        <p:spPr>
          <a:xfrm>
            <a:off x="6727199" y="4969792"/>
            <a:ext cx="1276689" cy="1581676"/>
          </a:xfrm>
          <a:prstGeom prst="rect">
            <a:avLst/>
          </a:prstGeom>
        </p:spPr>
      </p:pic>
      <p:pic>
        <p:nvPicPr>
          <p:cNvPr id="19" name="Picture 18">
            <a:extLst>
              <a:ext uri="{FF2B5EF4-FFF2-40B4-BE49-F238E27FC236}">
                <a16:creationId xmlns:a16="http://schemas.microsoft.com/office/drawing/2014/main" id="{75CEE578-07A0-868A-87FB-AC2E9C72B02A}"/>
              </a:ext>
            </a:extLst>
          </p:cNvPr>
          <p:cNvPicPr>
            <a:picLocks noChangeAspect="1"/>
          </p:cNvPicPr>
          <p:nvPr/>
        </p:nvPicPr>
        <p:blipFill>
          <a:blip r:embed="rId6"/>
          <a:stretch>
            <a:fillRect/>
          </a:stretch>
        </p:blipFill>
        <p:spPr>
          <a:xfrm>
            <a:off x="782060" y="4593872"/>
            <a:ext cx="1368673" cy="1764642"/>
          </a:xfrm>
          <a:prstGeom prst="rect">
            <a:avLst/>
          </a:prstGeom>
        </p:spPr>
      </p:pic>
      <p:sp>
        <p:nvSpPr>
          <p:cNvPr id="8" name="Explosion: 8 Points 7">
            <a:extLst>
              <a:ext uri="{FF2B5EF4-FFF2-40B4-BE49-F238E27FC236}">
                <a16:creationId xmlns:a16="http://schemas.microsoft.com/office/drawing/2014/main" id="{6390E3C8-88A0-EC2C-6DBD-FC8A949CC70A}"/>
              </a:ext>
            </a:extLst>
          </p:cNvPr>
          <p:cNvSpPr/>
          <p:nvPr/>
        </p:nvSpPr>
        <p:spPr>
          <a:xfrm>
            <a:off x="501045" y="2856977"/>
            <a:ext cx="1731168" cy="1648719"/>
          </a:xfrm>
          <a:prstGeom prst="irregularSeal1">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64800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23E3F-B925-27E9-B1F9-A89D81740F54}"/>
              </a:ext>
            </a:extLst>
          </p:cNvPr>
          <p:cNvSpPr>
            <a:spLocks noGrp="1"/>
          </p:cNvSpPr>
          <p:nvPr>
            <p:ph type="title"/>
          </p:nvPr>
        </p:nvSpPr>
        <p:spPr/>
        <p:txBody>
          <a:bodyPr>
            <a:normAutofit/>
          </a:bodyPr>
          <a:lstStyle/>
          <a:p>
            <a:r>
              <a:rPr lang="en-GB" sz="4000"/>
              <a:t>How we </a:t>
            </a:r>
            <a:r>
              <a:rPr lang="en-GB" sz="4000" dirty="0"/>
              <a:t>solve this problem?</a:t>
            </a:r>
          </a:p>
        </p:txBody>
      </p:sp>
      <p:sp>
        <p:nvSpPr>
          <p:cNvPr id="3" name="Content Placeholder 2">
            <a:extLst>
              <a:ext uri="{FF2B5EF4-FFF2-40B4-BE49-F238E27FC236}">
                <a16:creationId xmlns:a16="http://schemas.microsoft.com/office/drawing/2014/main" id="{27886D39-4AB5-7F62-37FB-D71C697587D1}"/>
              </a:ext>
            </a:extLst>
          </p:cNvPr>
          <p:cNvSpPr>
            <a:spLocks noGrp="1"/>
          </p:cNvSpPr>
          <p:nvPr>
            <p:ph idx="1"/>
          </p:nvPr>
        </p:nvSpPr>
        <p:spPr>
          <a:xfrm>
            <a:off x="318653" y="1406546"/>
            <a:ext cx="6606440" cy="572945"/>
          </a:xfrm>
        </p:spPr>
        <p:txBody>
          <a:bodyPr>
            <a:normAutofit lnSpcReduction="10000"/>
          </a:bodyPr>
          <a:lstStyle/>
          <a:p>
            <a:r>
              <a:rPr lang="en-GB" dirty="0"/>
              <a:t>Data Semantic modelling </a:t>
            </a:r>
          </a:p>
        </p:txBody>
      </p:sp>
      <p:sp>
        <p:nvSpPr>
          <p:cNvPr id="4" name="Date Placeholder 3">
            <a:extLst>
              <a:ext uri="{FF2B5EF4-FFF2-40B4-BE49-F238E27FC236}">
                <a16:creationId xmlns:a16="http://schemas.microsoft.com/office/drawing/2014/main" id="{2835EA2E-ACD8-6F1D-B9A1-142A2355F2E5}"/>
              </a:ext>
            </a:extLst>
          </p:cNvPr>
          <p:cNvSpPr>
            <a:spLocks noGrp="1"/>
          </p:cNvSpPr>
          <p:nvPr>
            <p:ph type="dt" sz="half" idx="10"/>
          </p:nvPr>
        </p:nvSpPr>
        <p:spPr/>
        <p:txBody>
          <a:bodyPr/>
          <a:lstStyle/>
          <a:p>
            <a:r>
              <a:rPr lang="en-US"/>
              <a:t>Semantic modelling and Semantic web</a:t>
            </a:r>
            <a:endParaRPr lang="en-US" dirty="0"/>
          </a:p>
        </p:txBody>
      </p:sp>
      <p:sp>
        <p:nvSpPr>
          <p:cNvPr id="5" name="Slide Number Placeholder 4">
            <a:extLst>
              <a:ext uri="{FF2B5EF4-FFF2-40B4-BE49-F238E27FC236}">
                <a16:creationId xmlns:a16="http://schemas.microsoft.com/office/drawing/2014/main" id="{D98770AF-A5CB-3D45-F3C4-74E897792576}"/>
              </a:ext>
            </a:extLst>
          </p:cNvPr>
          <p:cNvSpPr>
            <a:spLocks noGrp="1"/>
          </p:cNvSpPr>
          <p:nvPr>
            <p:ph type="sldNum" sz="quarter" idx="12"/>
          </p:nvPr>
        </p:nvSpPr>
        <p:spPr/>
        <p:txBody>
          <a:bodyPr/>
          <a:lstStyle/>
          <a:p>
            <a:fld id="{DBB41E9B-EDEB-B74F-9922-4816285B8426}" type="slidenum">
              <a:rPr lang="en-US" smtClean="0"/>
              <a:pPr/>
              <a:t>8</a:t>
            </a:fld>
            <a:endParaRPr lang="en-US" dirty="0"/>
          </a:p>
        </p:txBody>
      </p:sp>
      <p:sp>
        <p:nvSpPr>
          <p:cNvPr id="11" name="TextBox 10">
            <a:extLst>
              <a:ext uri="{FF2B5EF4-FFF2-40B4-BE49-F238E27FC236}">
                <a16:creationId xmlns:a16="http://schemas.microsoft.com/office/drawing/2014/main" id="{DE71B10E-562B-130B-DCB4-00C3E258D775}"/>
              </a:ext>
            </a:extLst>
          </p:cNvPr>
          <p:cNvSpPr txBox="1"/>
          <p:nvPr/>
        </p:nvSpPr>
        <p:spPr>
          <a:xfrm>
            <a:off x="672860" y="1910762"/>
            <a:ext cx="7941878" cy="1200329"/>
          </a:xfrm>
          <a:prstGeom prst="rect">
            <a:avLst/>
          </a:prstGeom>
          <a:solidFill>
            <a:schemeClr val="accent3">
              <a:lumMod val="20000"/>
              <a:lumOff val="80000"/>
            </a:schemeClr>
          </a:solidFill>
        </p:spPr>
        <p:txBody>
          <a:bodyPr wrap="square">
            <a:spAutoFit/>
          </a:bodyPr>
          <a:lstStyle/>
          <a:p>
            <a:r>
              <a:rPr lang="en-GB" sz="2400" dirty="0"/>
              <a:t>Semantic data model (SDM) is a high-level semantics-based database description and structuring formalism (database model) for databases. </a:t>
            </a:r>
          </a:p>
        </p:txBody>
      </p:sp>
      <p:sp>
        <p:nvSpPr>
          <p:cNvPr id="13" name="TextBox 12">
            <a:extLst>
              <a:ext uri="{FF2B5EF4-FFF2-40B4-BE49-F238E27FC236}">
                <a16:creationId xmlns:a16="http://schemas.microsoft.com/office/drawing/2014/main" id="{F053CC27-0AC0-6F6C-66D4-FF3160C8D9A7}"/>
              </a:ext>
            </a:extLst>
          </p:cNvPr>
          <p:cNvSpPr txBox="1"/>
          <p:nvPr/>
        </p:nvSpPr>
        <p:spPr>
          <a:xfrm>
            <a:off x="672861" y="3111091"/>
            <a:ext cx="7941877" cy="1569660"/>
          </a:xfrm>
          <a:prstGeom prst="rect">
            <a:avLst/>
          </a:prstGeom>
          <a:noFill/>
        </p:spPr>
        <p:txBody>
          <a:bodyPr wrap="square">
            <a:spAutoFit/>
          </a:bodyPr>
          <a:lstStyle/>
          <a:p>
            <a:r>
              <a:rPr lang="en-GB" sz="2400" dirty="0"/>
              <a:t>An SDM specification describes a database in terms of the kinds of entities that exist in the application environment, the classifications and groupings of those entities, and the structural interconnections among them.</a:t>
            </a:r>
          </a:p>
        </p:txBody>
      </p:sp>
      <p:sp>
        <p:nvSpPr>
          <p:cNvPr id="15" name="TextBox 14">
            <a:extLst>
              <a:ext uri="{FF2B5EF4-FFF2-40B4-BE49-F238E27FC236}">
                <a16:creationId xmlns:a16="http://schemas.microsoft.com/office/drawing/2014/main" id="{151AAAE2-0361-3020-CDEC-B612569B1CB4}"/>
              </a:ext>
            </a:extLst>
          </p:cNvPr>
          <p:cNvSpPr txBox="1"/>
          <p:nvPr/>
        </p:nvSpPr>
        <p:spPr>
          <a:xfrm>
            <a:off x="629466" y="4793717"/>
            <a:ext cx="8057334" cy="1569660"/>
          </a:xfrm>
          <a:prstGeom prst="rect">
            <a:avLst/>
          </a:prstGeom>
          <a:solidFill>
            <a:schemeClr val="accent1">
              <a:lumMod val="20000"/>
              <a:lumOff val="80000"/>
            </a:schemeClr>
          </a:solidFill>
        </p:spPr>
        <p:txBody>
          <a:bodyPr wrap="square">
            <a:spAutoFit/>
          </a:bodyPr>
          <a:lstStyle/>
          <a:p>
            <a:r>
              <a:rPr lang="en-GB" sz="2400" dirty="0"/>
              <a:t>SDM provides a collection of high-level modelling primitives to capture the semantics of an application environment. By accommodating derived information in a database structural specification,</a:t>
            </a:r>
          </a:p>
        </p:txBody>
      </p:sp>
    </p:spTree>
    <p:extLst>
      <p:ext uri="{BB962C8B-B14F-4D97-AF65-F5344CB8AC3E}">
        <p14:creationId xmlns:p14="http://schemas.microsoft.com/office/powerpoint/2010/main" val="2389085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p:bldP spid="1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36525"/>
            <a:ext cx="8229600" cy="1143000"/>
          </a:xfrm>
        </p:spPr>
        <p:txBody>
          <a:bodyPr>
            <a:normAutofit/>
          </a:bodyPr>
          <a:lstStyle/>
          <a:p>
            <a:pPr algn="r"/>
            <a:r>
              <a:rPr lang="en-US" sz="4000" dirty="0"/>
              <a:t>What is Semantic Modeling?</a:t>
            </a:r>
          </a:p>
        </p:txBody>
      </p:sp>
      <p:sp>
        <p:nvSpPr>
          <p:cNvPr id="3" name="Content Placeholder 2"/>
          <p:cNvSpPr>
            <a:spLocks noGrp="1"/>
          </p:cNvSpPr>
          <p:nvPr>
            <p:ph idx="1"/>
          </p:nvPr>
        </p:nvSpPr>
        <p:spPr>
          <a:xfrm>
            <a:off x="457200" y="1438203"/>
            <a:ext cx="8229600" cy="3857698"/>
          </a:xfrm>
        </p:spPr>
        <p:txBody>
          <a:bodyPr>
            <a:normAutofit fontScale="25000" lnSpcReduction="20000"/>
          </a:bodyPr>
          <a:lstStyle/>
          <a:p>
            <a:pPr marL="0" indent="0">
              <a:buNone/>
            </a:pPr>
            <a:r>
              <a:rPr lang="en-US" sz="11200" dirty="0"/>
              <a:t>A </a:t>
            </a:r>
            <a:r>
              <a:rPr lang="en-US" sz="11200" b="1" dirty="0"/>
              <a:t>semantic data model</a:t>
            </a:r>
            <a:r>
              <a:rPr lang="en-US" sz="11200" dirty="0"/>
              <a:t> has two basic meanings:</a:t>
            </a:r>
          </a:p>
          <a:p>
            <a:pPr marL="0" indent="0">
              <a:buNone/>
            </a:pPr>
            <a:endParaRPr lang="en-US" sz="2500" dirty="0"/>
          </a:p>
          <a:p>
            <a:pPr algn="just"/>
            <a:r>
              <a:rPr lang="en-US" sz="9600" dirty="0">
                <a:solidFill>
                  <a:schemeClr val="tx2">
                    <a:lumMod val="50000"/>
                  </a:schemeClr>
                </a:solidFill>
              </a:rPr>
              <a:t>It is a </a:t>
            </a:r>
            <a:r>
              <a:rPr lang="en-US" sz="9600" dirty="0">
                <a:solidFill>
                  <a:srgbClr val="FF0000"/>
                </a:solidFill>
              </a:rPr>
              <a:t>conceptual data model </a:t>
            </a:r>
            <a:r>
              <a:rPr lang="en-US" sz="9600" dirty="0">
                <a:solidFill>
                  <a:schemeClr val="tx2">
                    <a:lumMod val="50000"/>
                  </a:schemeClr>
                </a:solidFill>
              </a:rPr>
              <a:t>in which semantic information is included. This means that the model describes the meaning of its instances. (Object-oriented backed up by a fix ontology)</a:t>
            </a:r>
          </a:p>
          <a:p>
            <a:pPr algn="just"/>
            <a:endParaRPr lang="en-US" sz="9600" dirty="0">
              <a:solidFill>
                <a:srgbClr val="FF0000"/>
              </a:solidFill>
            </a:endParaRPr>
          </a:p>
          <a:p>
            <a:pPr algn="just"/>
            <a:r>
              <a:rPr lang="en-US" sz="9600" dirty="0">
                <a:solidFill>
                  <a:srgbClr val="002060"/>
                </a:solidFill>
              </a:rPr>
              <a:t>It is a </a:t>
            </a:r>
            <a:r>
              <a:rPr lang="en-US" sz="9600" dirty="0">
                <a:solidFill>
                  <a:srgbClr val="C00000"/>
                </a:solidFill>
              </a:rPr>
              <a:t>conceptual data model </a:t>
            </a:r>
            <a:r>
              <a:rPr lang="en-US" sz="9600" dirty="0">
                <a:solidFill>
                  <a:srgbClr val="002060"/>
                </a:solidFill>
              </a:rPr>
              <a:t>that includes the capability to express information that enables parties to the information exchange to interpret meaning (semantics) from the instances, without the need to know the meta-model. (</a:t>
            </a:r>
            <a:r>
              <a:rPr lang="en-GB" sz="5600" dirty="0"/>
              <a:t>fact-oriented, sometimes needs </a:t>
            </a:r>
            <a:r>
              <a:rPr lang="en-US" sz="5600" dirty="0">
                <a:solidFill>
                  <a:schemeClr val="tx2">
                    <a:lumMod val="50000"/>
                  </a:schemeClr>
                </a:solidFill>
              </a:rPr>
              <a:t>annotation, tags</a:t>
            </a:r>
            <a:r>
              <a:rPr lang="en-GB" sz="5600" dirty="0"/>
              <a:t>)</a:t>
            </a:r>
            <a:endParaRPr lang="en-US" sz="9600" dirty="0">
              <a:solidFill>
                <a:srgbClr val="002060"/>
              </a:solidFill>
            </a:endParaRPr>
          </a:p>
          <a:p>
            <a:pPr algn="just"/>
            <a:endParaRPr lang="en-US" sz="9600" dirty="0">
              <a:solidFill>
                <a:srgbClr val="FF0000"/>
              </a:solidFill>
            </a:endParaRPr>
          </a:p>
          <a:p>
            <a:pPr algn="just"/>
            <a:r>
              <a:rPr lang="en-US" sz="9600" dirty="0">
                <a:solidFill>
                  <a:srgbClr val="FF0000"/>
                </a:solidFill>
              </a:rPr>
              <a:t>Typically binary relations have the form of triples: </a:t>
            </a:r>
          </a:p>
          <a:p>
            <a:pPr marL="0" indent="0" algn="ctr">
              <a:buNone/>
            </a:pPr>
            <a:r>
              <a:rPr lang="en-US" sz="9600" dirty="0">
                <a:solidFill>
                  <a:srgbClr val="FF0000"/>
                </a:solidFill>
              </a:rPr>
              <a:t>Object - </a:t>
            </a:r>
            <a:r>
              <a:rPr lang="en-US" sz="9600" dirty="0" err="1">
                <a:solidFill>
                  <a:schemeClr val="accent1">
                    <a:lumMod val="50000"/>
                  </a:schemeClr>
                </a:solidFill>
              </a:rPr>
              <a:t>RelationType</a:t>
            </a:r>
            <a:r>
              <a:rPr lang="en-US" sz="9600" dirty="0">
                <a:solidFill>
                  <a:srgbClr val="FF0000"/>
                </a:solidFill>
              </a:rPr>
              <a:t> - Object </a:t>
            </a:r>
          </a:p>
          <a:p>
            <a:pPr marL="0" indent="360363" algn="just">
              <a:buNone/>
            </a:pPr>
            <a:r>
              <a:rPr lang="en-US" sz="9600" dirty="0">
                <a:solidFill>
                  <a:srgbClr val="FF0000"/>
                </a:solidFill>
              </a:rPr>
              <a:t>For example: the Eiffel Tower  </a:t>
            </a:r>
            <a:r>
              <a:rPr lang="en-US" sz="9600" dirty="0">
                <a:solidFill>
                  <a:schemeClr val="accent1">
                    <a:lumMod val="50000"/>
                  </a:schemeClr>
                </a:solidFill>
              </a:rPr>
              <a:t>&lt;is located in&gt;  </a:t>
            </a:r>
            <a:r>
              <a:rPr lang="en-US" sz="9600" dirty="0">
                <a:solidFill>
                  <a:srgbClr val="FF0000"/>
                </a:solidFill>
              </a:rPr>
              <a:t>Paris.</a:t>
            </a:r>
            <a:endParaRPr lang="en-US" sz="5000" dirty="0">
              <a:solidFill>
                <a:srgbClr val="FF0000"/>
              </a:solidFill>
            </a:endParaRPr>
          </a:p>
        </p:txBody>
      </p:sp>
      <p:sp>
        <p:nvSpPr>
          <p:cNvPr id="4" name="Date Placeholder 3">
            <a:extLst>
              <a:ext uri="{FF2B5EF4-FFF2-40B4-BE49-F238E27FC236}">
                <a16:creationId xmlns:a16="http://schemas.microsoft.com/office/drawing/2014/main" id="{FFAEADD1-C6D9-E9B8-BA95-21BC94887819}"/>
              </a:ext>
            </a:extLst>
          </p:cNvPr>
          <p:cNvSpPr>
            <a:spLocks noGrp="1"/>
          </p:cNvSpPr>
          <p:nvPr>
            <p:ph type="dt" sz="half" idx="10"/>
          </p:nvPr>
        </p:nvSpPr>
        <p:spPr>
          <a:xfrm>
            <a:off x="457200" y="6356350"/>
            <a:ext cx="3315730" cy="365125"/>
          </a:xfrm>
        </p:spPr>
        <p:txBody>
          <a:bodyPr/>
          <a:lstStyle/>
          <a:p>
            <a:r>
              <a:rPr lang="en-US" dirty="0"/>
              <a:t>Semantic modelling and Semantic web</a:t>
            </a:r>
          </a:p>
        </p:txBody>
      </p:sp>
      <p:sp>
        <p:nvSpPr>
          <p:cNvPr id="6" name="Slide Number Placeholder 5">
            <a:extLst>
              <a:ext uri="{FF2B5EF4-FFF2-40B4-BE49-F238E27FC236}">
                <a16:creationId xmlns:a16="http://schemas.microsoft.com/office/drawing/2014/main" id="{797D13BC-6C2C-FC70-B5C7-F8D9E26FDB73}"/>
              </a:ext>
            </a:extLst>
          </p:cNvPr>
          <p:cNvSpPr>
            <a:spLocks noGrp="1"/>
          </p:cNvSpPr>
          <p:nvPr>
            <p:ph type="sldNum" sz="quarter" idx="12"/>
          </p:nvPr>
        </p:nvSpPr>
        <p:spPr/>
        <p:txBody>
          <a:bodyPr/>
          <a:lstStyle/>
          <a:p>
            <a:fld id="{DBB41E9B-EDEB-B74F-9922-4816285B8426}" type="slidenum">
              <a:rPr lang="en-US" smtClean="0"/>
              <a:t>9</a:t>
            </a:fld>
            <a:endParaRPr lang="en-US"/>
          </a:p>
        </p:txBody>
      </p:sp>
    </p:spTree>
    <p:extLst>
      <p:ext uri="{BB962C8B-B14F-4D97-AF65-F5344CB8AC3E}">
        <p14:creationId xmlns:p14="http://schemas.microsoft.com/office/powerpoint/2010/main" val="2030737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1348</TotalTime>
  <Words>3299</Words>
  <Application>Microsoft Office PowerPoint</Application>
  <PresentationFormat>On-screen Show (4:3)</PresentationFormat>
  <Paragraphs>397</Paragraphs>
  <Slides>59</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59</vt:i4>
      </vt:variant>
    </vt:vector>
  </HeadingPairs>
  <TitlesOfParts>
    <vt:vector size="69" baseType="lpstr">
      <vt:lpstr>Cambria (Headings)</vt:lpstr>
      <vt:lpstr>Linux Libertine</vt:lpstr>
      <vt:lpstr>Roboto Slab</vt:lpstr>
      <vt:lpstr>Arial</vt:lpstr>
      <vt:lpstr>Brush Script MT</vt:lpstr>
      <vt:lpstr>Calibri</vt:lpstr>
      <vt:lpstr>Georgia</vt:lpstr>
      <vt:lpstr>Lora</vt:lpstr>
      <vt:lpstr>Times New Roman</vt:lpstr>
      <vt:lpstr>Office Theme</vt:lpstr>
      <vt:lpstr>Semantic Data Modeling and Semantic web  Gangmin Li</vt:lpstr>
      <vt:lpstr>Questions</vt:lpstr>
      <vt:lpstr>The Internet</vt:lpstr>
      <vt:lpstr>The OPTE project</vt:lpstr>
      <vt:lpstr>How do we understand the Internet?</vt:lpstr>
      <vt:lpstr>Data, Information, Knowledge, Wisdom (DIKW) Pyramid </vt:lpstr>
      <vt:lpstr>Fundamental problem with the information sharing </vt:lpstr>
      <vt:lpstr>How we solve this problem?</vt:lpstr>
      <vt:lpstr>What is Semantic Modeling?</vt:lpstr>
      <vt:lpstr>Outline</vt:lpstr>
      <vt:lpstr>Basic Concepts</vt:lpstr>
      <vt:lpstr>Basic concept</vt:lpstr>
      <vt:lpstr>References: Connecting documents </vt:lpstr>
      <vt:lpstr>References</vt:lpstr>
      <vt:lpstr>Hyperlink (Hypertext)- Web1.0</vt:lpstr>
      <vt:lpstr>Who proposed the idea?</vt:lpstr>
      <vt:lpstr>Web 1.0: under the hood</vt:lpstr>
      <vt:lpstr>URI: web address</vt:lpstr>
      <vt:lpstr>Web 2.0: Info Services-Applications</vt:lpstr>
      <vt:lpstr>Born of Semantic Web: Web:3.0</vt:lpstr>
      <vt:lpstr>Basic concept: Connect Data</vt:lpstr>
      <vt:lpstr>Connecting Silos: Building the Data Web</vt:lpstr>
      <vt:lpstr>Connecting Silos: Building the Data Web</vt:lpstr>
      <vt:lpstr>Connecting Silos: Building the Data Web</vt:lpstr>
      <vt:lpstr>Aims of Semantic Web</vt:lpstr>
      <vt:lpstr>Benefits</vt:lpstr>
      <vt:lpstr>Introduction to Graph Data Model</vt:lpstr>
      <vt:lpstr>Graph Data</vt:lpstr>
      <vt:lpstr>An Example Of A Data Graph</vt:lpstr>
      <vt:lpstr>Graph Presentation</vt:lpstr>
      <vt:lpstr>Database as Graph Data</vt:lpstr>
      <vt:lpstr>Introducing RDF/XML</vt:lpstr>
      <vt:lpstr>What is RDF?</vt:lpstr>
      <vt:lpstr>An Example Of RDF</vt:lpstr>
      <vt:lpstr>URIs, URL And XML Namespaces</vt:lpstr>
      <vt:lpstr>XML Namespace URIs</vt:lpstr>
      <vt:lpstr>RDF Root Tag</vt:lpstr>
      <vt:lpstr>Add A Statement</vt:lpstr>
      <vt:lpstr>Add Predicates</vt:lpstr>
      <vt:lpstr>Add Predicates</vt:lpstr>
      <vt:lpstr>Breaking Down The Statement</vt:lpstr>
      <vt:lpstr>A More Complete Example</vt:lpstr>
      <vt:lpstr>Semantic Ontological Modelling</vt:lpstr>
      <vt:lpstr>What is an Ontology?</vt:lpstr>
      <vt:lpstr>Ontology Modeling</vt:lpstr>
      <vt:lpstr>Why do we need Ontology?</vt:lpstr>
      <vt:lpstr>Main Components of an Ontology</vt:lpstr>
      <vt:lpstr>PowerPoint Presentation</vt:lpstr>
      <vt:lpstr>Main components of an Ontology</vt:lpstr>
      <vt:lpstr>6 Steps To Build Ontology</vt:lpstr>
      <vt:lpstr>Step 1: Determine the Domain and Scope </vt:lpstr>
      <vt:lpstr>Step 2: Reuse existing ontologies </vt:lpstr>
      <vt:lpstr>Step 3: List important terms </vt:lpstr>
      <vt:lpstr>Step 4: Define the classes and the class hierarchy</vt:lpstr>
      <vt:lpstr>Step 5: Define the properties of classes</vt:lpstr>
      <vt:lpstr>Step 6: Define the facets of the slots</vt:lpstr>
      <vt:lpstr>Food Ontology Example</vt:lpstr>
      <vt:lpstr>Summary</vt:lpstr>
      <vt:lpstr>Exercise and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Semantic Modeling 1: Introduction</dc:title>
  <dc:creator>Hong Qing Yu</dc:creator>
  <cp:lastModifiedBy>Gangmin Li</cp:lastModifiedBy>
  <cp:revision>54</cp:revision>
  <dcterms:created xsi:type="dcterms:W3CDTF">2015-02-23T00:48:23Z</dcterms:created>
  <dcterms:modified xsi:type="dcterms:W3CDTF">2022-12-03T11:31:47Z</dcterms:modified>
</cp:coreProperties>
</file>

<file path=docProps/thumbnail.jpeg>
</file>